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Qecu9Won1Ak3yT2t/rOjYhypU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A5A48C-5A3C-48B9-B8D1-D711C0F69255}">
  <a:tblStyle styleId="{1AA5A48C-5A3C-48B9-B8D1-D711C0F692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59452f5cd8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g359452f5cd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91066a606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3591066a60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9452f5cd8_0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59452f5cd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91066a606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591066a60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91066a606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591066a60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91066a606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591066a60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ctrTitle"/>
          </p:nvPr>
        </p:nvSpPr>
        <p:spPr>
          <a:xfrm>
            <a:off x="667512" y="2257671"/>
            <a:ext cx="10972800" cy="1970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4000"/>
              <a:buFont typeface="Arial"/>
              <a:buNone/>
              <a:defRPr sz="4000" b="1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body" idx="1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">
  <p:cSld name="Title Slide Whi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640080" y="1489130"/>
            <a:ext cx="10972800" cy="22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5400"/>
              <a:buFont typeface="Arial"/>
              <a:buNone/>
              <a:defRPr sz="5400" b="1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640080" y="3797535"/>
            <a:ext cx="10972800" cy="9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2557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2"/>
          </p:nvPr>
        </p:nvSpPr>
        <p:spPr>
          <a:xfrm>
            <a:off x="640080" y="5142187"/>
            <a:ext cx="10972800" cy="59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2557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" name="Google Shape;2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0083" y="490957"/>
            <a:ext cx="2233778" cy="63290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6"/>
          <p:cNvSpPr txBox="1">
            <a:spLocks noGrp="1"/>
          </p:cNvSpPr>
          <p:nvPr>
            <p:ph type="body" idx="3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640080" y="1828799"/>
            <a:ext cx="109728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1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640080" y="1825625"/>
            <a:ext cx="109728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7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" y="6238560"/>
            <a:ext cx="12198031" cy="6289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4"/>
          <p:cNvSpPr txBox="1"/>
          <p:nvPr/>
        </p:nvSpPr>
        <p:spPr>
          <a:xfrm>
            <a:off x="2659934" y="6446454"/>
            <a:ext cx="69654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1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rPr>
              <a:t>PRESENTED BY: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609600" y="1345350"/>
            <a:ext cx="10972800" cy="20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800"/>
              <a:buFont typeface="Arial"/>
              <a:buNone/>
            </a:pPr>
            <a:r>
              <a:rPr lang="en-US" sz="3600"/>
              <a:t>Safety and efficacy of lurbinectedin plus atezolizumab as second-line treatment for advanced small-cell lung cancer: Results of the 2SMALL phase 1/2 study</a:t>
            </a:r>
            <a:endParaRPr sz="3600"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609600" y="3520186"/>
            <a:ext cx="10972800" cy="11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/>
              <a:t>Santiago Ponce Aix</a:t>
            </a:r>
            <a:r>
              <a:rPr lang="en-US" sz="1800" baseline="30000"/>
              <a:t>1</a:t>
            </a:r>
            <a:r>
              <a:rPr lang="en-US" sz="1800"/>
              <a:t>, Alejandro Navarro</a:t>
            </a:r>
            <a:r>
              <a:rPr lang="en-US" sz="1800" baseline="30000"/>
              <a:t>2</a:t>
            </a:r>
            <a:r>
              <a:rPr lang="en-US" sz="1800"/>
              <a:t>, Maria Eugenia Olmedo García</a:t>
            </a:r>
            <a:r>
              <a:rPr lang="en-US" sz="1800" baseline="30000"/>
              <a:t>3</a:t>
            </a:r>
            <a:r>
              <a:rPr lang="en-US" sz="1800"/>
              <a:t>, Laura Mezquita</a:t>
            </a:r>
            <a:r>
              <a:rPr lang="en-US" sz="1800" baseline="30000"/>
              <a:t>4</a:t>
            </a:r>
            <a:r>
              <a:rPr lang="en-US" sz="1800"/>
              <a:t>, Margarita Majem</a:t>
            </a:r>
            <a:r>
              <a:rPr lang="en-US" sz="1800" baseline="30000"/>
              <a:t>5</a:t>
            </a:r>
            <a:r>
              <a:rPr lang="en-US" sz="1800"/>
              <a:t>, David Vicente</a:t>
            </a:r>
            <a:r>
              <a:rPr lang="en-US" sz="1800" baseline="30000"/>
              <a:t>6</a:t>
            </a:r>
            <a:r>
              <a:rPr lang="en-US" sz="1800"/>
              <a:t>, Reyes Bernabé</a:t>
            </a:r>
            <a:r>
              <a:rPr lang="en-US" sz="1800" baseline="30000"/>
              <a:t>7</a:t>
            </a:r>
            <a:r>
              <a:rPr lang="en-US" sz="1800"/>
              <a:t>, Alba Moratiel Pellitero</a:t>
            </a:r>
            <a:r>
              <a:rPr lang="en-US" sz="1800" baseline="30000"/>
              <a:t>8</a:t>
            </a:r>
            <a:r>
              <a:rPr lang="en-US" sz="1800"/>
              <a:t>, Manuel Cobo</a:t>
            </a:r>
            <a:r>
              <a:rPr lang="en-US" sz="1800" baseline="30000"/>
              <a:t>9</a:t>
            </a:r>
            <a:r>
              <a:rPr lang="en-US" sz="1800"/>
              <a:t>, Javier De Castro</a:t>
            </a:r>
            <a:r>
              <a:rPr lang="en-US" sz="1800" baseline="30000"/>
              <a:t>10</a:t>
            </a:r>
            <a:r>
              <a:rPr lang="en-US" sz="1800"/>
              <a:t>, Silverio Ros</a:t>
            </a:r>
            <a:r>
              <a:rPr lang="en-US" sz="1800" baseline="30000"/>
              <a:t>11</a:t>
            </a:r>
            <a:r>
              <a:rPr lang="en-US" sz="1800"/>
              <a:t>, Marta Lopez Brea</a:t>
            </a:r>
            <a:r>
              <a:rPr lang="en-US" sz="1800" baseline="30000"/>
              <a:t>12</a:t>
            </a:r>
            <a:r>
              <a:rPr lang="en-US" sz="1800"/>
              <a:t>, Rosario G. Campelo</a:t>
            </a:r>
            <a:r>
              <a:rPr lang="en-US" sz="1800" baseline="30000"/>
              <a:t>13</a:t>
            </a:r>
            <a:r>
              <a:rPr lang="en-US" sz="1800"/>
              <a:t>, Javier Baena</a:t>
            </a:r>
            <a:r>
              <a:rPr lang="en-US" sz="1800" baseline="30000"/>
              <a:t>1</a:t>
            </a:r>
            <a:r>
              <a:rPr lang="en-US" sz="1800"/>
              <a:t>, Helena Bote</a:t>
            </a:r>
            <a:r>
              <a:rPr lang="en-US" sz="1800" baseline="30000"/>
              <a:t>1</a:t>
            </a:r>
            <a:r>
              <a:rPr lang="en-US" sz="1800"/>
              <a:t>, Mercedes Herrera</a:t>
            </a:r>
            <a:r>
              <a:rPr lang="en-US" sz="1800" baseline="30000"/>
              <a:t>1</a:t>
            </a:r>
            <a:r>
              <a:rPr lang="en-US" sz="1800"/>
              <a:t>, Pedro Rocha</a:t>
            </a:r>
            <a:r>
              <a:rPr lang="en-US" sz="1800" baseline="30000"/>
              <a:t>2</a:t>
            </a:r>
            <a:r>
              <a:rPr lang="en-US" sz="1800"/>
              <a:t>, Jon Zugazagoitia</a:t>
            </a:r>
            <a:r>
              <a:rPr lang="en-US" sz="1800" baseline="30000"/>
              <a:t>1</a:t>
            </a:r>
            <a:r>
              <a:rPr lang="en-US" sz="1800"/>
              <a:t>, Enriqueta Felip</a:t>
            </a:r>
            <a:r>
              <a:rPr lang="en-US" sz="1800" baseline="30000"/>
              <a:t>2</a:t>
            </a:r>
            <a:r>
              <a:rPr lang="en-US" sz="1800"/>
              <a:t>, Luis Paz-Ares</a:t>
            </a:r>
            <a:r>
              <a:rPr lang="en-US" sz="1800" baseline="30000"/>
              <a:t>1</a:t>
            </a:r>
            <a:endParaRPr sz="1800" baseline="30000"/>
          </a:p>
        </p:txBody>
      </p:sp>
      <p:sp>
        <p:nvSpPr>
          <p:cNvPr id="39" name="Google Shape;39;p2"/>
          <p:cNvSpPr txBox="1">
            <a:spLocks noGrp="1"/>
          </p:cNvSpPr>
          <p:nvPr>
            <p:ph type="body" idx="2"/>
          </p:nvPr>
        </p:nvSpPr>
        <p:spPr>
          <a:xfrm>
            <a:off x="609600" y="4895198"/>
            <a:ext cx="109728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1200" baseline="30000"/>
              <a:t>1</a:t>
            </a:r>
            <a:r>
              <a:rPr lang="en-US" sz="1200"/>
              <a:t>Medical Oncology Department Hospital 12 de Octubre, Complutense University, H12O- CNIO Lung Cancer Unit, Fundación OncoSur, Madrid; </a:t>
            </a:r>
            <a:r>
              <a:rPr lang="en-US" sz="1200" baseline="30000"/>
              <a:t>2</a:t>
            </a:r>
            <a:r>
              <a:rPr lang="en-US" sz="1200"/>
              <a:t>Medical Oncology Department, Hospital Vall d´Hebron, Barcelona; </a:t>
            </a:r>
            <a:r>
              <a:rPr lang="en-US" sz="1200" baseline="30000"/>
              <a:t>3</a:t>
            </a:r>
            <a:r>
              <a:rPr lang="en-US" sz="1200"/>
              <a:t>Medical Oncology Department, Hospital Ramon y Cajal, Madrid; </a:t>
            </a:r>
            <a:r>
              <a:rPr lang="en-US" sz="1200" baseline="30000"/>
              <a:t>4</a:t>
            </a:r>
            <a:r>
              <a:rPr lang="en-US" sz="1200"/>
              <a:t>Hospital Clinic,Barcelona; </a:t>
            </a:r>
            <a:r>
              <a:rPr lang="en-US" sz="1200" baseline="30000"/>
              <a:t>5</a:t>
            </a:r>
            <a:r>
              <a:rPr lang="en-US" sz="1200"/>
              <a:t>Hospital de la Santa Creu i Sant Pau, Barcelona; </a:t>
            </a:r>
            <a:r>
              <a:rPr lang="en-US" sz="1200" baseline="30000"/>
              <a:t>6</a:t>
            </a:r>
            <a:r>
              <a:rPr lang="en-US" sz="1200"/>
              <a:t>Hospital Universitario Virgen Macarena, Seville; </a:t>
            </a:r>
            <a:r>
              <a:rPr lang="en-US" sz="1200" baseline="30000"/>
              <a:t>7</a:t>
            </a:r>
            <a:r>
              <a:rPr lang="en-US" sz="1200"/>
              <a:t>Hospital Universitario Virgen del Rocío, Seville; </a:t>
            </a:r>
            <a:r>
              <a:rPr lang="en-US" sz="1200" baseline="30000"/>
              <a:t>8</a:t>
            </a:r>
            <a:r>
              <a:rPr lang="en-US" sz="1200"/>
              <a:t>Hospital Clinico Lozano Blesa, Zaragoza; </a:t>
            </a:r>
            <a:r>
              <a:rPr lang="en-US" sz="1200" baseline="30000"/>
              <a:t>9</a:t>
            </a:r>
            <a:r>
              <a:rPr lang="en-US" sz="1200"/>
              <a:t>Hospital Regional Universitario de Málaga, Málaga; </a:t>
            </a:r>
            <a:r>
              <a:rPr lang="en-US" sz="1200" baseline="30000"/>
              <a:t>10</a:t>
            </a:r>
            <a:r>
              <a:rPr lang="en-US" sz="1200"/>
              <a:t>Hospital La Paz, Madrid; </a:t>
            </a:r>
            <a:r>
              <a:rPr lang="en-US" sz="1200" baseline="30000"/>
              <a:t>11</a:t>
            </a:r>
            <a:r>
              <a:rPr lang="en-US" sz="1200"/>
              <a:t>Hospital Virgen de la Arrixaca, Murcia; </a:t>
            </a:r>
            <a:r>
              <a:rPr lang="en-US" sz="1200" baseline="30000"/>
              <a:t>12</a:t>
            </a:r>
            <a:r>
              <a:rPr lang="en-US" sz="1200"/>
              <a:t>Hospital Universitario Marqués de Valdecilla, Santander; </a:t>
            </a:r>
            <a:r>
              <a:rPr lang="en-US" sz="1200" baseline="30000"/>
              <a:t>13</a:t>
            </a:r>
            <a:r>
              <a:rPr lang="en-US" sz="1200"/>
              <a:t>Complejo Hospitalario Universitario de A Coruña, Coruña – all of them in Spain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1200"/>
              <a:t>This study has been sponsored by Fundación OncoSur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endParaRPr sz="1200"/>
          </a:p>
        </p:txBody>
      </p:sp>
      <p:sp>
        <p:nvSpPr>
          <p:cNvPr id="40" name="Google Shape;40;p2"/>
          <p:cNvSpPr txBox="1">
            <a:spLocks noGrp="1"/>
          </p:cNvSpPr>
          <p:nvPr>
            <p:ph type="body" idx="3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Declaration of Interest</a:t>
            </a:r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609600" y="1420488"/>
            <a:ext cx="10972800" cy="4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Employment: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None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Consultant or Advisory Role: 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Pfizer, Genentech-Roche, Boehringer-Ingelheim, AstraZeneca, Amgen, Ipsen,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Relay Therapeutics, Loxo-Lilly, Astellas, Johnson &amp; Johnson, GSK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Stock Ownership: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None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Speaking: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Roche, AstraZeneca, Sanofi, Takeda, Pfizer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Travel Grants: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Roche, Johnson &amp; Johnson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9452f5cd8_0_12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Background &amp; Rationale</a:t>
            </a:r>
            <a:endParaRPr/>
          </a:p>
        </p:txBody>
      </p:sp>
      <p:sp>
        <p:nvSpPr>
          <p:cNvPr id="54" name="Google Shape;54;g359452f5cd8_0_1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55" name="Google Shape;55;g359452f5cd8_0_1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sp>
        <p:nvSpPr>
          <p:cNvPr id="56" name="Google Shape;56;g359452f5cd8_0_12"/>
          <p:cNvSpPr txBox="1">
            <a:spLocks noGrp="1"/>
          </p:cNvSpPr>
          <p:nvPr>
            <p:ph type="body" idx="2"/>
          </p:nvPr>
        </p:nvSpPr>
        <p:spPr>
          <a:xfrm>
            <a:off x="640075" y="6004925"/>
            <a:ext cx="114468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b="1"/>
              <a:t>1.</a:t>
            </a:r>
            <a:r>
              <a:rPr lang="en-US"/>
              <a:t> Trigo et al. Lancet Oncol. 2020 May;21(5):645-654.; </a:t>
            </a:r>
            <a:r>
              <a:rPr lang="en-US" b="1"/>
              <a:t>2.</a:t>
            </a:r>
            <a:r>
              <a:rPr lang="en-US"/>
              <a:t> Ponce Aix et al , Lancet Respir Med. 2023 Jan;11(1):74-86; </a:t>
            </a:r>
            <a:endParaRPr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b="1"/>
              <a:t>3.</a:t>
            </a:r>
            <a:r>
              <a:rPr lang="en-US"/>
              <a:t> Russo-Cabrera et al. ESMO 2023; </a:t>
            </a:r>
            <a:r>
              <a:rPr lang="en-US" b="1"/>
              <a:t>4.</a:t>
            </a:r>
            <a:r>
              <a:rPr lang="en-US"/>
              <a:t> Russo-Cabrera et al. AACR 2025; </a:t>
            </a:r>
            <a:r>
              <a:rPr lang="en-US" b="1"/>
              <a:t>5.</a:t>
            </a:r>
            <a:r>
              <a:rPr lang="en-US"/>
              <a:t> Ponce Aix at al, STIC 2021 </a:t>
            </a:r>
            <a:endParaRPr/>
          </a:p>
        </p:txBody>
      </p:sp>
      <p:sp>
        <p:nvSpPr>
          <p:cNvPr id="57" name="Google Shape;57;g359452f5cd8_0_12"/>
          <p:cNvSpPr txBox="1">
            <a:spLocks noGrp="1"/>
          </p:cNvSpPr>
          <p:nvPr>
            <p:ph type="body" idx="1"/>
          </p:nvPr>
        </p:nvSpPr>
        <p:spPr>
          <a:xfrm>
            <a:off x="0" y="1001825"/>
            <a:ext cx="12005700" cy="49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Lurbinectedin has shown antitumor activity and manageable safety as second-line therapy in relapsed SCLC (ORR ~35%)</a:t>
            </a:r>
            <a:r>
              <a:rPr lang="en-US" sz="1800" baseline="30000" dirty="0"/>
              <a:t>1</a:t>
            </a: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The ATLANTIS trial showed that lurbinectedin plus doxorubicin had a better hematologic safety profile than topotecan, despite similar overall survival</a:t>
            </a:r>
            <a:r>
              <a:rPr lang="en-US" sz="1800" baseline="30000" dirty="0"/>
              <a:t>2</a:t>
            </a: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Lurbinectedin and atezolizumab, both FDA-approved for SCLC, may act synergistically via transcriptional inhibition and immune modulation.</a:t>
            </a:r>
            <a:r>
              <a:rPr lang="en-US" sz="1800" baseline="30000" dirty="0"/>
              <a:t>3-4</a:t>
            </a:r>
          </a:p>
          <a:p>
            <a:pPr marL="457200" lvl="1" indent="0" algn="l" rtl="0"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Phase I of the 2SMALL trial established established the RP2D, demonstrating promising tolerability and early antitumor signals</a:t>
            </a:r>
            <a:r>
              <a:rPr lang="en-US" sz="1800" baseline="30000" dirty="0"/>
              <a:t>5</a:t>
            </a:r>
            <a:endParaRPr sz="1800" dirty="0"/>
          </a:p>
        </p:txBody>
      </p:sp>
      <p:grpSp>
        <p:nvGrpSpPr>
          <p:cNvPr id="58" name="Google Shape;58;g359452f5cd8_0_12"/>
          <p:cNvGrpSpPr/>
          <p:nvPr/>
        </p:nvGrpSpPr>
        <p:grpSpPr>
          <a:xfrm>
            <a:off x="699612" y="3315275"/>
            <a:ext cx="10792775" cy="1632038"/>
            <a:chOff x="854063" y="2928000"/>
            <a:chExt cx="10792775" cy="1632038"/>
          </a:xfrm>
        </p:grpSpPr>
        <p:grpSp>
          <p:nvGrpSpPr>
            <p:cNvPr id="59" name="Google Shape;59;g359452f5cd8_0_12"/>
            <p:cNvGrpSpPr/>
            <p:nvPr/>
          </p:nvGrpSpPr>
          <p:grpSpPr>
            <a:xfrm>
              <a:off x="854063" y="3182138"/>
              <a:ext cx="10792775" cy="1377900"/>
              <a:chOff x="820100" y="3324050"/>
              <a:chExt cx="10792775" cy="1377900"/>
            </a:xfrm>
          </p:grpSpPr>
          <p:pic>
            <p:nvPicPr>
              <p:cNvPr id="60" name="Google Shape;60;g359452f5cd8_0_1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575725" y="3324050"/>
                <a:ext cx="3214725" cy="1377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g359452f5cd8_0_1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820100" y="3394350"/>
                <a:ext cx="3147950" cy="1237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g359452f5cd8_0_1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8398150" y="3324050"/>
                <a:ext cx="3214725" cy="1377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3" name="Google Shape;63;g359452f5cd8_0_12"/>
            <p:cNvSpPr txBox="1"/>
            <p:nvPr/>
          </p:nvSpPr>
          <p:spPr>
            <a:xfrm>
              <a:off x="854075" y="2928000"/>
              <a:ext cx="5442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002557"/>
                  </a:solidFill>
                </a:rPr>
                <a:t>Preclinical data support the synergy of lurbinectedin and anti–PD-L1 therapy</a:t>
              </a:r>
              <a:endParaRPr sz="10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91066a606_0_11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69" name="Google Shape;69;g3591066a606_0_11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Trial Design</a:t>
            </a:r>
            <a:endParaRPr/>
          </a:p>
        </p:txBody>
      </p:sp>
      <p:sp>
        <p:nvSpPr>
          <p:cNvPr id="70" name="Google Shape;70;g3591066a606_0_11"/>
          <p:cNvSpPr/>
          <p:nvPr/>
        </p:nvSpPr>
        <p:spPr>
          <a:xfrm>
            <a:off x="528900" y="2216838"/>
            <a:ext cx="2516700" cy="2424300"/>
          </a:xfrm>
          <a:prstGeom prst="rect">
            <a:avLst/>
          </a:prstGeom>
          <a:noFill/>
          <a:ln w="19050" cap="flat" cmpd="sng">
            <a:solidFill>
              <a:srgbClr val="0F2C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Key Eligibility Criteria:</a:t>
            </a:r>
            <a:endParaRPr b="1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Age ≥ 18 years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Histologically/cytologically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confirmed advanced SCLC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Progression to 1L platinum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based CT ±  PD1/PDL1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CTFI ≥30 days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Measurable disease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ECOG PS (0/1)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Brain metastasis allowed if 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treated and asymptomatic</a:t>
            </a:r>
            <a:endParaRPr>
              <a:solidFill>
                <a:srgbClr val="002557"/>
              </a:solidFill>
            </a:endParaRPr>
          </a:p>
        </p:txBody>
      </p:sp>
      <p:sp>
        <p:nvSpPr>
          <p:cNvPr id="71" name="Google Shape;71;g3591066a606_0_11"/>
          <p:cNvSpPr txBox="1"/>
          <p:nvPr/>
        </p:nvSpPr>
        <p:spPr>
          <a:xfrm>
            <a:off x="9069600" y="2151450"/>
            <a:ext cx="2593500" cy="2555100"/>
          </a:xfrm>
          <a:prstGeom prst="rect">
            <a:avLst/>
          </a:prstGeom>
          <a:noFill/>
          <a:ln w="19050" cap="flat" cmpd="sng">
            <a:solidFill>
              <a:srgbClr val="0F2C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Primary endpoints</a:t>
            </a:r>
            <a:endParaRPr b="1"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Safety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ORR (per RECIST v1.1) 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Secondary endpoints</a:t>
            </a:r>
            <a:endParaRPr b="1"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Duration of response (DoR)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Clinical benefit (CB) CR,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 PR, SD ≥3 mo)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PFS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OS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Others: PK, PGt and PGx</a:t>
            </a:r>
            <a:endParaRPr>
              <a:solidFill>
                <a:srgbClr val="002557"/>
              </a:solidFill>
            </a:endParaRPr>
          </a:p>
        </p:txBody>
      </p:sp>
      <p:sp>
        <p:nvSpPr>
          <p:cNvPr id="72" name="Google Shape;72;g3591066a606_0_11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sp>
        <p:nvSpPr>
          <p:cNvPr id="73" name="Google Shape;73;g3591066a606_0_11"/>
          <p:cNvSpPr txBox="1"/>
          <p:nvPr/>
        </p:nvSpPr>
        <p:spPr>
          <a:xfrm>
            <a:off x="528900" y="1126300"/>
            <a:ext cx="11134200" cy="8496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002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2557"/>
                </a:solidFill>
              </a:rPr>
              <a:t>Non-randomized, open-label phase II study of lurbinectedin plus atezolizumab as second-line therapy for advanced SCLC (NCT04253145)</a:t>
            </a:r>
            <a:endParaRPr sz="2400">
              <a:solidFill>
                <a:srgbClr val="002557"/>
              </a:solidFill>
            </a:endParaRPr>
          </a:p>
        </p:txBody>
      </p:sp>
      <p:sp>
        <p:nvSpPr>
          <p:cNvPr id="74" name="Google Shape;74;g3591066a606_0_11"/>
          <p:cNvSpPr/>
          <p:nvPr/>
        </p:nvSpPr>
        <p:spPr>
          <a:xfrm>
            <a:off x="6972763" y="2436300"/>
            <a:ext cx="1908300" cy="1985400"/>
          </a:xfrm>
          <a:prstGeom prst="roundRect">
            <a:avLst>
              <a:gd name="adj" fmla="val 16667"/>
            </a:avLst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Lurbinectedin 3.2 mg/m² IV Q3W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+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Atezolizumab 1200 mg IV Q3W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(with prophylactic G-CSF)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5" name="Google Shape;75;g3591066a606_0_11"/>
          <p:cNvSpPr/>
          <p:nvPr/>
        </p:nvSpPr>
        <p:spPr>
          <a:xfrm>
            <a:off x="3169950" y="3006475"/>
            <a:ext cx="1553100" cy="8451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SCLC Progression after 1L CT±PD1/PDL1</a:t>
            </a:r>
            <a:endParaRPr/>
          </a:p>
        </p:txBody>
      </p:sp>
      <p:sp>
        <p:nvSpPr>
          <p:cNvPr id="76" name="Google Shape;76;g3591066a606_0_11"/>
          <p:cNvSpPr/>
          <p:nvPr/>
        </p:nvSpPr>
        <p:spPr>
          <a:xfrm>
            <a:off x="5231125" y="2436325"/>
            <a:ext cx="1553100" cy="6156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Cohort 1: </a:t>
            </a:r>
            <a:r>
              <a:rPr lang="en-US" b="1">
                <a:solidFill>
                  <a:schemeClr val="dk1"/>
                </a:solidFill>
              </a:rPr>
              <a:t>IO-naïve</a:t>
            </a:r>
            <a:endParaRPr b="1"/>
          </a:p>
        </p:txBody>
      </p:sp>
      <p:sp>
        <p:nvSpPr>
          <p:cNvPr id="77" name="Google Shape;77;g3591066a606_0_11"/>
          <p:cNvSpPr/>
          <p:nvPr/>
        </p:nvSpPr>
        <p:spPr>
          <a:xfrm>
            <a:off x="5231125" y="3806050"/>
            <a:ext cx="1553100" cy="6156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Cohort 2: </a:t>
            </a:r>
            <a:r>
              <a:rPr lang="en-US" b="1">
                <a:solidFill>
                  <a:schemeClr val="dk1"/>
                </a:solidFill>
              </a:rPr>
              <a:t>IO-experienced</a:t>
            </a:r>
            <a:endParaRPr b="1">
              <a:solidFill>
                <a:schemeClr val="dk1"/>
              </a:solidFill>
            </a:endParaRPr>
          </a:p>
        </p:txBody>
      </p:sp>
      <p:cxnSp>
        <p:nvCxnSpPr>
          <p:cNvPr id="78" name="Google Shape;78;g3591066a606_0_11"/>
          <p:cNvCxnSpPr>
            <a:stCxn id="75" idx="3"/>
            <a:endCxn id="77" idx="1"/>
          </p:cNvCxnSpPr>
          <p:nvPr/>
        </p:nvCxnSpPr>
        <p:spPr>
          <a:xfrm>
            <a:off x="4723050" y="3429025"/>
            <a:ext cx="508200" cy="684900"/>
          </a:xfrm>
          <a:prstGeom prst="bentConnector3">
            <a:avLst>
              <a:gd name="adj1" fmla="val 49988"/>
            </a:avLst>
          </a:prstGeom>
          <a:noFill/>
          <a:ln w="19050" cap="flat" cmpd="sng">
            <a:solidFill>
              <a:srgbClr val="00255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9" name="Google Shape;79;g3591066a606_0_11"/>
          <p:cNvCxnSpPr>
            <a:stCxn id="75" idx="3"/>
            <a:endCxn id="76" idx="1"/>
          </p:cNvCxnSpPr>
          <p:nvPr/>
        </p:nvCxnSpPr>
        <p:spPr>
          <a:xfrm rot="10800000" flipH="1">
            <a:off x="4723050" y="2744125"/>
            <a:ext cx="508200" cy="684900"/>
          </a:xfrm>
          <a:prstGeom prst="bentConnector3">
            <a:avLst>
              <a:gd name="adj1" fmla="val 49988"/>
            </a:avLst>
          </a:prstGeom>
          <a:noFill/>
          <a:ln w="19050" cap="flat" cmpd="sng">
            <a:solidFill>
              <a:srgbClr val="002557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" name="Google Shape;80;g3591066a606_0_11"/>
          <p:cNvSpPr txBox="1"/>
          <p:nvPr/>
        </p:nvSpPr>
        <p:spPr>
          <a:xfrm>
            <a:off x="7584463" y="2151450"/>
            <a:ext cx="684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RP2D</a:t>
            </a:r>
            <a:endParaRPr b="1">
              <a:solidFill>
                <a:srgbClr val="002557"/>
              </a:solidFill>
            </a:endParaRPr>
          </a:p>
        </p:txBody>
      </p:sp>
      <p:sp>
        <p:nvSpPr>
          <p:cNvPr id="81" name="Google Shape;81;g3591066a606_0_11"/>
          <p:cNvSpPr txBox="1"/>
          <p:nvPr/>
        </p:nvSpPr>
        <p:spPr>
          <a:xfrm>
            <a:off x="495300" y="4928738"/>
            <a:ext cx="11201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Phase II included two predefined groups based on platinum sensitivity: platinum-sensitive (CTFI ≥90 days) and platinum-resistant (CTFI 30 to &lt;90 days). Patients with platinum-refractory disease (CTFI &lt;30 days) were excluded.</a:t>
            </a: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Sample size (~160) based on ORR as primary endpoint; power 80%, α=0.05.</a:t>
            </a: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Data cut-off: May 31, 2024</a:t>
            </a:r>
            <a:endParaRPr sz="1000">
              <a:solidFill>
                <a:srgbClr val="00255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1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Baseline characteristics</a:t>
            </a:r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89" name="Google Shape;89;p7"/>
          <p:cNvGraphicFramePr/>
          <p:nvPr/>
        </p:nvGraphicFramePr>
        <p:xfrm>
          <a:off x="609600" y="1281950"/>
          <a:ext cx="10972800" cy="4815480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 rowSpan="12"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Age (median P25, P75)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66 (60, 72)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64 (58.5, 71.5)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65 (59, 72)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64 (59, 71.50)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marR="63500" lvl="0" indent="0" algn="l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&gt; 75 years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 (8.82%)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(9.64%)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 (7.61%)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 (11.86%)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Sex,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Female,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25 (36.76%)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32 (38.55%)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33 (35.87%)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24 (40.68%)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Smoking status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Current smoker,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23 (33.82%)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27 (32.93%)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32 (34.78%)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 (31.03%)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Former smoker,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45 (66.18%)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53 (64.63%)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59 (64.13%)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39 (67.24%)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ECOG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PS1,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48 (72.73%)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62 (74.70%)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62 (68.89%)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48 (81.36%)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Stage at diagnosis,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extensive n(%)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41 (60.29%)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78 (95.12%)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69 (75%)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50 (86.21%)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Liver metastases,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24 (35.29%)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40 (48.19%)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38 (41.3%)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26 (44.07%)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CNS metastases,n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23 (34.33%)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19 (23.17%)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 (31.87%)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13 (22.41%)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Best response to 1L,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CR / PR,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 (6.15%) / 44 (67.69%)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(1.25%) / 66 (82.5%)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 (5.62%) / 67 (75.28%)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0 (0%) / 43 (76.79%)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0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ORR by RECIST v.1.1</a:t>
            </a:r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97" name="Google Shape;97;p8"/>
          <p:cNvGraphicFramePr/>
          <p:nvPr/>
        </p:nvGraphicFramePr>
        <p:xfrm>
          <a:off x="609600" y="1272988"/>
          <a:ext cx="10972800" cy="4696875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3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Tumor response,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n (%)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2557"/>
                          </a:solidFill>
                        </a:rPr>
                        <a:t>TOTAL</a:t>
                      </a:r>
                      <a:endParaRPr sz="1100" b="1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2557"/>
                          </a:solidFill>
                        </a:rPr>
                        <a:t>n=151</a:t>
                      </a:r>
                      <a:endParaRPr sz="1100" b="1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(4.41%)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 (1.20%)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(2.65%)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(4.35%)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0 (0.00%)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27 (39.71%)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30 (36.14%)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57 (37.75%)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36 (39.13%)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(35.59%)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SD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(30.88%)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25 (30.12%)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46 (30.46%)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26 (28.26%)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20 (33.90%)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13 (19.12%)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24 (28.92%)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37 (24.50%)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22 (23.91%)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15 (25.42%)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NA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(5.88%)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(3.61%)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7 (4.64%)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(4.35%)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(5.08%)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ORR n, % (95% CI)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30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44.12% (32.27-56.63 %)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37.35% (27.18-48.70%)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61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40.4% </a:t>
                      </a:r>
                      <a:r>
                        <a:rPr lang="en-US" sz="1000" b="1" i="1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( TBC-TBC)</a:t>
                      </a:r>
                      <a:endParaRPr sz="1000" b="1" i="1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40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43.48% (33.30-54.20%)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35.59% (23.87%-49.20%)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DCR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(CR+PR+SD)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51 (75%)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56 (67.46%)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107 (70.86%)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66 (71.74%)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41 (69.49%)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7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Patients with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CR, PR, SD  ≥3 mo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CB (95% CI)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21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30.88 (20.54-43.4)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20.48 (12.71-31.04)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38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51.36 </a:t>
                      </a:r>
                      <a:r>
                        <a:rPr lang="en-US" sz="1000" b="1" i="1">
                          <a:solidFill>
                            <a:srgbClr val="002557"/>
                          </a:solidFill>
                        </a:rPr>
                        <a:t>(TBC-TBC)</a:t>
                      </a:r>
                      <a:endParaRPr sz="1000" b="1" i="1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29.35 (20.55-39.9)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11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18.64 (10.11-31.33)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8" name="Google Shape;98;p8"/>
          <p:cNvSpPr txBox="1"/>
          <p:nvPr/>
        </p:nvSpPr>
        <p:spPr>
          <a:xfrm>
            <a:off x="6444775" y="5988213"/>
            <a:ext cx="5168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Median of follow up time of patients is 9.13 months</a:t>
            </a:r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640075" y="5976375"/>
            <a:ext cx="868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Primary objective has been achieved with 40.4% confirmed response rate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9452f5cd8_0_122"/>
          <p:cNvSpPr txBox="1">
            <a:spLocks noGrp="1"/>
          </p:cNvSpPr>
          <p:nvPr>
            <p:ph type="title"/>
          </p:nvPr>
        </p:nvSpPr>
        <p:spPr>
          <a:xfrm>
            <a:off x="640080" y="365199"/>
            <a:ext cx="10972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Depth and duration of response</a:t>
            </a:r>
            <a:endParaRPr/>
          </a:p>
        </p:txBody>
      </p:sp>
      <p:sp>
        <p:nvSpPr>
          <p:cNvPr id="105" name="Google Shape;105;g359452f5cd8_0_12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06" name="Google Shape;106;g359452f5cd8_0_12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graphicFrame>
        <p:nvGraphicFramePr>
          <p:cNvPr id="107" name="Google Shape;107;g359452f5cd8_0_122"/>
          <p:cNvGraphicFramePr/>
          <p:nvPr/>
        </p:nvGraphicFramePr>
        <p:xfrm>
          <a:off x="609600" y="4893838"/>
          <a:ext cx="10972800" cy="1132780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3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3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DoR, mo (95% CI)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TOTAL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n=151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Median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5.6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(3.87 - 7.50)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3.97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(3 - 4.40)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4.12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(3.30 - 5.60)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4.40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(3.30 - 7.07)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4.07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(2.93 - 6.03)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8" name="Google Shape;108;g359452f5cd8_0_122"/>
          <p:cNvGrpSpPr/>
          <p:nvPr/>
        </p:nvGrpSpPr>
        <p:grpSpPr>
          <a:xfrm>
            <a:off x="1342302" y="1272990"/>
            <a:ext cx="9816337" cy="3271752"/>
            <a:chOff x="1361075" y="1273007"/>
            <a:chExt cx="9816337" cy="3149246"/>
          </a:xfrm>
        </p:grpSpPr>
        <p:grpSp>
          <p:nvGrpSpPr>
            <p:cNvPr id="109" name="Google Shape;109;g359452f5cd8_0_122"/>
            <p:cNvGrpSpPr/>
            <p:nvPr/>
          </p:nvGrpSpPr>
          <p:grpSpPr>
            <a:xfrm>
              <a:off x="1361075" y="1273009"/>
              <a:ext cx="4899147" cy="3149243"/>
              <a:chOff x="0" y="4689500"/>
              <a:chExt cx="3410950" cy="1777125"/>
            </a:xfrm>
          </p:grpSpPr>
          <p:pic>
            <p:nvPicPr>
              <p:cNvPr id="110" name="Google Shape;110;g359452f5cd8_0_1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0" y="4689500"/>
                <a:ext cx="3224720" cy="177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" name="Google Shape;111;g359452f5cd8_0_122"/>
              <p:cNvSpPr txBox="1"/>
              <p:nvPr/>
            </p:nvSpPr>
            <p:spPr>
              <a:xfrm>
                <a:off x="410950" y="4689500"/>
                <a:ext cx="3000000" cy="2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solidFill>
                      <a:srgbClr val="002557"/>
                    </a:solidFill>
                  </a:rPr>
                  <a:t>Cohort 1: IO-naïve</a:t>
                </a:r>
                <a:endParaRPr b="1">
                  <a:solidFill>
                    <a:srgbClr val="002557"/>
                  </a:solidFill>
                </a:endParaRPr>
              </a:p>
            </p:txBody>
          </p:sp>
        </p:grpSp>
        <p:grpSp>
          <p:nvGrpSpPr>
            <p:cNvPr id="112" name="Google Shape;112;g359452f5cd8_0_122"/>
            <p:cNvGrpSpPr/>
            <p:nvPr/>
          </p:nvGrpSpPr>
          <p:grpSpPr>
            <a:xfrm>
              <a:off x="6260219" y="1273007"/>
              <a:ext cx="4917193" cy="3149246"/>
              <a:chOff x="3224725" y="4689486"/>
              <a:chExt cx="3423514" cy="1777127"/>
            </a:xfrm>
          </p:grpSpPr>
          <p:pic>
            <p:nvPicPr>
              <p:cNvPr id="113" name="Google Shape;113;g359452f5cd8_0_1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224725" y="4689488"/>
                <a:ext cx="3224717" cy="177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4" name="Google Shape;114;g359452f5cd8_0_122"/>
              <p:cNvSpPr txBox="1"/>
              <p:nvPr/>
            </p:nvSpPr>
            <p:spPr>
              <a:xfrm>
                <a:off x="3920039" y="4689486"/>
                <a:ext cx="2728200" cy="2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solidFill>
                      <a:srgbClr val="002557"/>
                    </a:solidFill>
                  </a:rPr>
                  <a:t>Cohort 2: IO-experienced</a:t>
                </a:r>
                <a:endParaRPr b="1">
                  <a:solidFill>
                    <a:srgbClr val="002557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91066a606_0_31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PFS</a:t>
            </a:r>
            <a:endParaRPr/>
          </a:p>
        </p:txBody>
      </p:sp>
      <p:sp>
        <p:nvSpPr>
          <p:cNvPr id="120" name="Google Shape;120;g3591066a606_0_31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21" name="Google Shape;121;g3591066a606_0_31"/>
          <p:cNvSpPr txBox="1">
            <a:spLocks noGrp="1"/>
          </p:cNvSpPr>
          <p:nvPr>
            <p:ph type="body" idx="2"/>
          </p:nvPr>
        </p:nvSpPr>
        <p:spPr>
          <a:xfrm>
            <a:off x="3501279" y="42225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grpSp>
        <p:nvGrpSpPr>
          <p:cNvPr id="122" name="Google Shape;122;g3591066a606_0_31"/>
          <p:cNvGrpSpPr/>
          <p:nvPr/>
        </p:nvGrpSpPr>
        <p:grpSpPr>
          <a:xfrm>
            <a:off x="452188" y="827875"/>
            <a:ext cx="11505875" cy="5202250"/>
            <a:chOff x="373525" y="1272925"/>
            <a:chExt cx="11505875" cy="5202250"/>
          </a:xfrm>
        </p:grpSpPr>
        <p:grpSp>
          <p:nvGrpSpPr>
            <p:cNvPr id="123" name="Google Shape;123;g3591066a606_0_31"/>
            <p:cNvGrpSpPr/>
            <p:nvPr/>
          </p:nvGrpSpPr>
          <p:grpSpPr>
            <a:xfrm>
              <a:off x="373525" y="2171087"/>
              <a:ext cx="5356651" cy="3405925"/>
              <a:chOff x="530675" y="1791625"/>
              <a:chExt cx="5356651" cy="3405925"/>
            </a:xfrm>
          </p:grpSpPr>
          <p:pic>
            <p:nvPicPr>
              <p:cNvPr id="124" name="Google Shape;124;g3591066a606_0_3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30675" y="1791625"/>
                <a:ext cx="5356651" cy="34059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125" name="Google Shape;125;g3591066a606_0_31"/>
              <p:cNvSpPr txBox="1"/>
              <p:nvPr/>
            </p:nvSpPr>
            <p:spPr>
              <a:xfrm>
                <a:off x="1815291" y="2474815"/>
                <a:ext cx="3705893" cy="41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500" b="1">
                    <a:solidFill>
                      <a:srgbClr val="002557"/>
                    </a:solidFill>
                    <a:latin typeface="Museo Sans Rounded 300"/>
                    <a:ea typeface="Museo Sans Rounded 300"/>
                    <a:cs typeface="Museo Sans Rounded 300"/>
                    <a:sym typeface="Museo Sans Rounded 300"/>
                  </a:rPr>
                  <a:t>Median PFS: 4.63 mo (95% CI 4-5.17)</a:t>
                </a:r>
                <a:endParaRPr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endParaRPr>
              </a:p>
            </p:txBody>
          </p:sp>
        </p:grpSp>
        <p:grpSp>
          <p:nvGrpSpPr>
            <p:cNvPr id="126" name="Google Shape;126;g3591066a606_0_31"/>
            <p:cNvGrpSpPr/>
            <p:nvPr/>
          </p:nvGrpSpPr>
          <p:grpSpPr>
            <a:xfrm>
              <a:off x="5868975" y="1272925"/>
              <a:ext cx="5982875" cy="5202250"/>
              <a:chOff x="6039725" y="1143000"/>
              <a:chExt cx="5982875" cy="5202250"/>
            </a:xfrm>
          </p:grpSpPr>
          <p:pic>
            <p:nvPicPr>
              <p:cNvPr id="127" name="Google Shape;127;g3591066a606_0_3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039725" y="1143000"/>
                <a:ext cx="5982875" cy="26011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28" name="Google Shape;128;g3591066a606_0_3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039725" y="3744125"/>
                <a:ext cx="5982875" cy="26011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29" name="Google Shape;129;g3591066a606_0_31"/>
            <p:cNvSpPr txBox="1"/>
            <p:nvPr/>
          </p:nvSpPr>
          <p:spPr>
            <a:xfrm>
              <a:off x="7293900" y="4037863"/>
              <a:ext cx="45855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≥90 d: 4.63 mo (95% CI 3.60 - 6.13)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30 to &lt;90 d: 4.77 mo (95% CI 3.27 - 5.90)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</p:grpSp>
      <p:sp>
        <p:nvSpPr>
          <p:cNvPr id="130" name="Google Shape;130;g3591066a606_0_31"/>
          <p:cNvSpPr txBox="1"/>
          <p:nvPr/>
        </p:nvSpPr>
        <p:spPr>
          <a:xfrm>
            <a:off x="7516863" y="1182150"/>
            <a:ext cx="43485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IO - Naïve: 4.9 mo (95% CI 3.87 - 7.27)</a:t>
            </a:r>
            <a:endParaRPr sz="1500" b="1">
              <a:solidFill>
                <a:srgbClr val="002557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IO - Experienced: 4.43 mo (95% CI 3.27 - 5.17)</a:t>
            </a:r>
            <a:endParaRPr sz="1500" b="1">
              <a:solidFill>
                <a:srgbClr val="002557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  <p:sp>
        <p:nvSpPr>
          <p:cNvPr id="131" name="Google Shape;131;g3591066a606_0_31"/>
          <p:cNvSpPr txBox="1"/>
          <p:nvPr/>
        </p:nvSpPr>
        <p:spPr>
          <a:xfrm>
            <a:off x="5116275" y="5987150"/>
            <a:ext cx="674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Subgroup analyses are descriptive; no formal comparisons were performed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  <p:sp>
        <p:nvSpPr>
          <p:cNvPr id="132" name="Google Shape;132;g3591066a606_0_31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91066a606_0_22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OS</a:t>
            </a:r>
            <a:endParaRPr/>
          </a:p>
        </p:txBody>
      </p:sp>
      <p:sp>
        <p:nvSpPr>
          <p:cNvPr id="138" name="Google Shape;138;g3591066a606_0_2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39" name="Google Shape;139;g3591066a606_0_2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pSp>
        <p:nvGrpSpPr>
          <p:cNvPr id="140" name="Google Shape;140;g3591066a606_0_22"/>
          <p:cNvGrpSpPr/>
          <p:nvPr/>
        </p:nvGrpSpPr>
        <p:grpSpPr>
          <a:xfrm>
            <a:off x="416763" y="870850"/>
            <a:ext cx="11541300" cy="5116300"/>
            <a:chOff x="416763" y="870850"/>
            <a:chExt cx="11541300" cy="5116300"/>
          </a:xfrm>
        </p:grpSpPr>
        <p:pic>
          <p:nvPicPr>
            <p:cNvPr id="141" name="Google Shape;141;g3591066a606_0_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6763" y="1726025"/>
              <a:ext cx="5356651" cy="3485958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2" name="Google Shape;142;g3591066a606_0_22"/>
            <p:cNvSpPr txBox="1"/>
            <p:nvPr/>
          </p:nvSpPr>
          <p:spPr>
            <a:xfrm>
              <a:off x="1592025" y="2357650"/>
              <a:ext cx="41814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Median OS: 10.10 mo (95% CI 9.07 - 12.57)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  <p:pic>
          <p:nvPicPr>
            <p:cNvPr id="143" name="Google Shape;143;g3591066a606_0_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92587" y="870850"/>
              <a:ext cx="5943600" cy="2558150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44" name="Google Shape;144;g3591066a606_0_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92575" y="3429000"/>
              <a:ext cx="5943600" cy="2558150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5" name="Google Shape;145;g3591066a606_0_22"/>
            <p:cNvSpPr txBox="1"/>
            <p:nvPr/>
          </p:nvSpPr>
          <p:spPr>
            <a:xfrm>
              <a:off x="7400163" y="1010500"/>
              <a:ext cx="45579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IO - Naïve: 11mo (95% CI 9.37 - 15.07 )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IO - Experienced: 9.53 mo (95% CI 7.90 - 12.87)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  <p:sp>
          <p:nvSpPr>
            <p:cNvPr id="146" name="Google Shape;146;g3591066a606_0_22"/>
            <p:cNvSpPr txBox="1"/>
            <p:nvPr/>
          </p:nvSpPr>
          <p:spPr>
            <a:xfrm>
              <a:off x="7400163" y="3534438"/>
              <a:ext cx="45579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≥90 d: 11 mo (95% CI 8.67 - 15.07 )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30 to &lt;90 d: 10.10 mo (95% CI 8.17 - 11.97)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</p:grpSp>
      <p:sp>
        <p:nvSpPr>
          <p:cNvPr id="147" name="Google Shape;147;g3591066a606_0_22"/>
          <p:cNvSpPr txBox="1"/>
          <p:nvPr/>
        </p:nvSpPr>
        <p:spPr>
          <a:xfrm>
            <a:off x="5116275" y="5987150"/>
            <a:ext cx="674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Subgroup analyses are descriptive; no formal comparisons were performed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3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Safety summary</a:t>
            </a:r>
            <a:endParaRPr/>
          </a:p>
        </p:txBody>
      </p:sp>
      <p:sp>
        <p:nvSpPr>
          <p:cNvPr id="153" name="Google Shape;153;p9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155" name="Google Shape;155;p9"/>
          <p:cNvGraphicFramePr/>
          <p:nvPr/>
        </p:nvGraphicFramePr>
        <p:xfrm>
          <a:off x="449575" y="1197425"/>
          <a:ext cx="3415450" cy="4906424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Category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138 (91.39%)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Grade ≥3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78 (51.66%)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Grade ≥4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 (19.21%)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45 (29.8%)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Grade ≥3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43 (28.5%)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Grade ≥4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12 (8.0%)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AE leading to discontinuation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 (11.9%)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AE leading to death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(5.3%)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TRAEs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129 (85.43%)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Serious TRAES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(5.3%)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serious TRAEs leading to discontinuation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TRAEs - reletaded deatch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0 (0%)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56" name="Google Shape;156;p9"/>
          <p:cNvGraphicFramePr/>
          <p:nvPr/>
        </p:nvGraphicFramePr>
        <p:xfrm>
          <a:off x="4197675" y="4246725"/>
          <a:ext cx="3415450" cy="1857124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Hematological TRAEs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Neutropenia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22 (14.57%)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Thrombocytopenia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10 (6.62%)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Febrile neutropenia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Anaemia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7" name="Google Shape;157;p9"/>
          <p:cNvGraphicFramePr/>
          <p:nvPr/>
        </p:nvGraphicFramePr>
        <p:xfrm>
          <a:off x="4197675" y="1197425"/>
          <a:ext cx="3415450" cy="2904838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TRAEs leading to discontinuation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Neutropenia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Asthenia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Hyperthyroidism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Lipase increased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Pneumonitis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Febrile neutropenia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Herpes zoster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8" name="Google Shape;1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075" y="1155475"/>
            <a:ext cx="4014098" cy="496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91066a606_0_66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164" name="Google Shape;164;g3591066a606_0_66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65" name="Google Shape;165;g3591066a606_0_66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</a:t>
            </a:r>
            <a:endParaRPr sz="1200"/>
          </a:p>
        </p:txBody>
      </p:sp>
      <p:sp>
        <p:nvSpPr>
          <p:cNvPr id="166" name="Google Shape;166;g3591066a606_0_66"/>
          <p:cNvSpPr txBox="1">
            <a:spLocks noGrp="1"/>
          </p:cNvSpPr>
          <p:nvPr>
            <p:ph type="body" idx="1"/>
          </p:nvPr>
        </p:nvSpPr>
        <p:spPr>
          <a:xfrm>
            <a:off x="514900" y="1397301"/>
            <a:ext cx="11471100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The trial met its primary endpoint, achieving an investigator-assessed ORR of 40.4% with the combination of Lurbinectedin plus Atezolizumab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Clinical benefit observed with median PFS of 4.6 months and median OS of 10.1 months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Activity observed across clinically relevant subgroups, including IO-pretreated and platinum-resistant patients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Safety profile manageable, with no treatment-related deaths and low discontinuation rates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2SMALL, an academically sponsored phase II trial, defined the regimen now under evaluation in the IMforte phase III — a timely reminder that even big trials often begin with something 2SMALL</a:t>
            </a:r>
            <a:endParaRPr sz="202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>
            <a:spLocks noGrp="1"/>
          </p:cNvSpPr>
          <p:nvPr>
            <p:ph type="title"/>
          </p:nvPr>
        </p:nvSpPr>
        <p:spPr>
          <a:xfrm>
            <a:off x="548007" y="189729"/>
            <a:ext cx="10972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Acknowledgements and Funding</a:t>
            </a:r>
            <a:endParaRPr/>
          </a:p>
        </p:txBody>
      </p:sp>
      <p:sp>
        <p:nvSpPr>
          <p:cNvPr id="172" name="Google Shape;172;p3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73" name="Google Shape;173;p3"/>
          <p:cNvSpPr txBox="1">
            <a:spLocks noGrp="1"/>
          </p:cNvSpPr>
          <p:nvPr>
            <p:ph type="body" idx="1"/>
          </p:nvPr>
        </p:nvSpPr>
        <p:spPr>
          <a:xfrm>
            <a:off x="548000" y="1170225"/>
            <a:ext cx="10972800" cy="49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With gratitude to… 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All the patients and their families for their generosity and trust</a:t>
            </a: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Investigators and caregivers for their commitment and dedication</a:t>
            </a: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The Fundación OncoSur team for making this study possible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i="1" dirty="0"/>
              <a:t>This study was funded by </a:t>
            </a:r>
            <a:r>
              <a:rPr lang="en-US" sz="1800" i="1" dirty="0" err="1"/>
              <a:t>Pharmamar</a:t>
            </a:r>
            <a:r>
              <a:rPr lang="en-US" sz="1800" i="1" dirty="0"/>
              <a:t> and Roche</a:t>
            </a:r>
            <a:endParaRPr sz="1800" i="1" dirty="0"/>
          </a:p>
        </p:txBody>
      </p:sp>
      <p:sp>
        <p:nvSpPr>
          <p:cNvPr id="174" name="Google Shape;174;p3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B4E5C7ACF014D9848FB46BC582B4C" ma:contentTypeVersion="14" ma:contentTypeDescription="Create a new document." ma:contentTypeScope="" ma:versionID="b635f04405ee547330129dd745539103">
  <xsd:schema xmlns:xsd="http://www.w3.org/2001/XMLSchema" xmlns:xs="http://www.w3.org/2001/XMLSchema" xmlns:p="http://schemas.microsoft.com/office/2006/metadata/properties" xmlns:ns2="65240a3d-23a8-4d0b-9d67-658ca6b8ff4f" xmlns:ns3="0e1a2891-fcf8-4c18-a1f0-17676fe89feb" targetNamespace="http://schemas.microsoft.com/office/2006/metadata/properties" ma:root="true" ma:fieldsID="38d51633e73876d3678b0f01a75b0c66" ns2:_="" ns3:_="">
    <xsd:import namespace="65240a3d-23a8-4d0b-9d67-658ca6b8ff4f"/>
    <xsd:import namespace="0e1a2891-fcf8-4c18-a1f0-17676fe89f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40a3d-23a8-4d0b-9d67-658ca6b8f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4d43178-7e78-4f33-b55a-4ef7f7bc40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a2891-fcf8-4c18-a1f0-17676fe89fe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94ef5b3-9d10-4379-801c-6bc45e671ac7}" ma:internalName="TaxCatchAll" ma:showField="CatchAllData" ma:web="0e1a2891-fcf8-4c18-a1f0-17676fe89f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240a3d-23a8-4d0b-9d67-658ca6b8ff4f">
      <Terms xmlns="http://schemas.microsoft.com/office/infopath/2007/PartnerControls"/>
    </lcf76f155ced4ddcb4097134ff3c332f>
    <TaxCatchAll xmlns="0e1a2891-fcf8-4c18-a1f0-17676fe89feb" xsi:nil="true"/>
  </documentManagement>
</p:properties>
</file>

<file path=customXml/itemProps1.xml><?xml version="1.0" encoding="utf-8"?>
<ds:datastoreItem xmlns:ds="http://schemas.openxmlformats.org/officeDocument/2006/customXml" ds:itemID="{0C4C1865-2888-4CDB-B082-956FC9ECE0BF}"/>
</file>

<file path=customXml/itemProps2.xml><?xml version="1.0" encoding="utf-8"?>
<ds:datastoreItem xmlns:ds="http://schemas.openxmlformats.org/officeDocument/2006/customXml" ds:itemID="{536D4E67-0B5C-4BB5-9612-0271A7221977}"/>
</file>

<file path=customXml/itemProps3.xml><?xml version="1.0" encoding="utf-8"?>
<ds:datastoreItem xmlns:ds="http://schemas.openxmlformats.org/officeDocument/2006/customXml" ds:itemID="{AD9B0AC7-58A0-483C-8A11-C1DE28A0000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1917</Words>
  <Application>Microsoft Office PowerPoint</Application>
  <PresentationFormat>Widescreen</PresentationFormat>
  <Paragraphs>350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Museo Sans Rounded 300</vt:lpstr>
      <vt:lpstr>1_Office Theme</vt:lpstr>
      <vt:lpstr>Safety and efficacy of lurbinectedin plus atezolizumab as second-line treatment for advanced small-cell lung cancer: Results of the 2SMALL phase 1/2 study</vt:lpstr>
      <vt:lpstr>Declaration of Interest</vt:lpstr>
      <vt:lpstr>Background &amp; Rationale</vt:lpstr>
      <vt:lpstr>Trial Design</vt:lpstr>
      <vt:lpstr>Baseline characteristics</vt:lpstr>
      <vt:lpstr>ORR by RECIST v.1.1</vt:lpstr>
      <vt:lpstr>Depth and duration of response</vt:lpstr>
      <vt:lpstr>PFS</vt:lpstr>
      <vt:lpstr>OS</vt:lpstr>
      <vt:lpstr>Safety summary</vt:lpstr>
      <vt:lpstr>Conclusions</vt:lpstr>
      <vt:lpstr>Acknowledgements and Funding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Wailoon Chan</dc:creator>
  <cp:lastModifiedBy>Cindy Rigby</cp:lastModifiedBy>
  <cp:revision>2</cp:revision>
  <dcterms:created xsi:type="dcterms:W3CDTF">2020-09-03T18:56:05Z</dcterms:created>
  <dcterms:modified xsi:type="dcterms:W3CDTF">2025-05-31T17:59:37Z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0x010100813B4E5C7ACF014D9848FB46BC582B4C</vt:lpwstr>
  </property>
  <property fmtid="{D5CDD505-2E9C-101B-9397-08002B2CF9AE}" pid="3" name="MediaServiceImageTags">
    <vt:lpwstr/>
  </property>
  <property fmtid="{D5CDD505-2E9C-101B-9397-08002B2CF9AE}" pid="4" name="MSIP_Label_a723fcdf-614d-486a-adad-e9094d65f24d_Enabled">
    <vt:lpwstr>True</vt:lpwstr>
  </property>
  <property fmtid="{D5CDD505-2E9C-101B-9397-08002B2CF9AE}" pid="5" name="MSIP_Label_a723fcdf-614d-486a-adad-e9094d65f24d_SiteId">
    <vt:lpwstr>ee09a3fc-a3f5-4d93-98c6-dac96059eeea</vt:lpwstr>
  </property>
  <property fmtid="{D5CDD505-2E9C-101B-9397-08002B2CF9AE}" pid="6" name="MSIP_Label_a723fcdf-614d-486a-adad-e9094d65f24d_SetDate">
    <vt:lpwstr>2025-07-07T14:02:36Z</vt:lpwstr>
  </property>
  <property fmtid="{D5CDD505-2E9C-101B-9397-08002B2CF9AE}" pid="7" name="MSIP_Label_a723fcdf-614d-486a-adad-e9094d65f24d_Name">
    <vt:lpwstr>Internal Use</vt:lpwstr>
  </property>
  <property fmtid="{D5CDD505-2E9C-101B-9397-08002B2CF9AE}" pid="8" name="MSIP_Label_a723fcdf-614d-486a-adad-e9094d65f24d_ActionId">
    <vt:lpwstr>655fdf6d-c098-4a65-a02d-d18c6c826393</vt:lpwstr>
  </property>
  <property fmtid="{D5CDD505-2E9C-101B-9397-08002B2CF9AE}" pid="9" name="MSIP_Label_a723fcdf-614d-486a-adad-e9094d65f24d_Removed">
    <vt:lpwstr>False</vt:lpwstr>
  </property>
  <property fmtid="{D5CDD505-2E9C-101B-9397-08002B2CF9AE}" pid="10" name="MSIP_Label_a723fcdf-614d-486a-adad-e9094d65f24d_Extended_MSFT_Method">
    <vt:lpwstr>Standard</vt:lpwstr>
  </property>
  <property fmtid="{D5CDD505-2E9C-101B-9397-08002B2CF9AE}" pid="11" name="Sensitivity">
    <vt:lpwstr>Internal Use</vt:lpwstr>
  </property>
</Properties>
</file>