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rawings/drawing1.xml" ContentType="application/vnd.openxmlformats-officedocument.drawingml.chartshapes+xml"/>
  <Override PartName="/ppt/drawings/drawing2.xml" ContentType="application/vnd.openxmlformats-officedocument.drawingml.chartshapes+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charts/chart5.xml" ContentType="application/vnd.openxmlformats-officedocument.drawingml.chart+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authors.xml" ContentType="application/vnd.ms-powerpoint.authors+xml"/>
  <Override PartName="/ppt/theme/themeOverride4.xml" ContentType="application/vnd.openxmlformats-officedocument.themeOverride+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2.xml" ContentType="application/vnd.openxmlformats-officedocument.drawingml.chart+xml"/>
  <Override PartName="/ppt/charts/chart6.xml" ContentType="application/vnd.openxmlformats-officedocument.drawingml.chart+xml"/>
  <Override PartName="/ppt/charts/style6.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olors6.xml" ContentType="application/vnd.ms-office.chartcolorstyle+xml"/>
  <Override PartName="/ppt/theme/themeOverride6.xml" ContentType="application/vnd.openxmlformats-officedocument.themeOverr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9" r:id="rId2"/>
    <p:sldId id="260" r:id="rId3"/>
    <p:sldId id="261" r:id="rId4"/>
    <p:sldId id="262" r:id="rId5"/>
    <p:sldId id="263" r:id="rId6"/>
    <p:sldId id="264" r:id="rId7"/>
    <p:sldId id="265" r:id="rId8"/>
    <p:sldId id="274" r:id="rId9"/>
    <p:sldId id="266" r:id="rId10"/>
    <p:sldId id="267" r:id="rId11"/>
    <p:sldId id="268" r:id="rId12"/>
    <p:sldId id="272" r:id="rId13"/>
    <p:sldId id="273"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3BFD45-2943-C34F-FC60-A9FBF5E630C7}" name="Logan Schneider" initials="LS" userId="02d9311c17eeb621" providerId="Windows Live"/>
  <p188:author id="{6A4C3B5B-D0BA-9742-3E96-D8735A8BD869}" name="Sean Anderson" initials="SA" userId="Sean Anderson" providerId="None"/>
  <p188:author id="{3BC5227E-5343-8EB6-D70E-AC7379AEE20D}" name="PA-MW-JBA" initials="JA" userId="PA-MW-JBA"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ean Anderson" initials="SA" lastIdx="30" clrIdx="0">
    <p:extLst>
      <p:ext uri="{19B8F6BF-5375-455C-9EA6-DF929625EA0E}">
        <p15:presenceInfo xmlns:p15="http://schemas.microsoft.com/office/powerpoint/2012/main" userId="Sean Anderson" providerId="None"/>
      </p:ext>
    </p:extLst>
  </p:cmAuthor>
  <p:cmAuthor id="2" name="PA-MW-JBA" initials="JA" lastIdx="21" clrIdx="1">
    <p:extLst>
      <p:ext uri="{19B8F6BF-5375-455C-9EA6-DF929625EA0E}">
        <p15:presenceInfo xmlns:p15="http://schemas.microsoft.com/office/powerpoint/2012/main" userId="PA-MW-JBA" providerId="None"/>
      </p:ext>
    </p:extLst>
  </p:cmAuthor>
  <p:cmAuthor id="3" name="Emily Bruggeman" initials="EB" lastIdx="36" clrIdx="2">
    <p:extLst>
      <p:ext uri="{19B8F6BF-5375-455C-9EA6-DF929625EA0E}">
        <p15:presenceInfo xmlns:p15="http://schemas.microsoft.com/office/powerpoint/2012/main" userId="S::EmilyBruggeman@openhealthgroup.com::d9e757b8-e516-4c9a-98f1-f2bdb0dd1b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E67"/>
    <a:srgbClr val="000000"/>
    <a:srgbClr val="89282C"/>
    <a:srgbClr val="005663"/>
    <a:srgbClr val="1F4397"/>
    <a:srgbClr val="FFEED9"/>
    <a:srgbClr val="FFE9D9"/>
    <a:srgbClr val="FFF3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6357" autoAdjust="0"/>
  </p:normalViewPr>
  <p:slideViewPr>
    <p:cSldViewPr snapToGrid="0" snapToObjects="1" showGuides="1">
      <p:cViewPr varScale="1">
        <p:scale>
          <a:sx n="161" d="100"/>
          <a:sy n="161" d="100"/>
        </p:scale>
        <p:origin x="1168" y="10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75" d="100"/>
          <a:sy n="75" d="100"/>
        </p:scale>
        <p:origin x="35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1.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2.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371040899251408"/>
          <c:y val="1.87354436195553E-2"/>
          <c:w val="0.826289591007486"/>
          <c:h val="0.78212025197737267"/>
        </c:manualLayout>
      </c:layout>
      <c:barChart>
        <c:barDir val="col"/>
        <c:grouping val="stacked"/>
        <c:varyColors val="0"/>
        <c:ser>
          <c:idx val="0"/>
          <c:order val="0"/>
          <c:tx>
            <c:strRef>
              <c:f>Sheet1!$A$14</c:f>
              <c:strCache>
                <c:ptCount val="1"/>
                <c:pt idx="0">
                  <c:v>Box 1</c:v>
                </c:pt>
              </c:strCache>
            </c:strRef>
          </c:tx>
          <c:spPr>
            <a:noFill/>
            <a:ln>
              <a:noFill/>
            </a:ln>
            <a:effectLst/>
          </c:spPr>
          <c:invertIfNegative val="0"/>
          <c:errBars>
            <c:errBarType val="minus"/>
            <c:errValType val="cust"/>
            <c:noEndCap val="0"/>
            <c:plus>
              <c:numRef>
                <c:f>Sheet1!$D$2:$D$8</c:f>
                <c:numCache>
                  <c:formatCode>General</c:formatCode>
                  <c:ptCount val="7"/>
                </c:numCache>
              </c:numRef>
            </c:plus>
            <c:minus>
              <c:numRef>
                <c:f>Sheet1!$B$19:$B$19</c:f>
                <c:numCache>
                  <c:formatCode>General</c:formatCode>
                  <c:ptCount val="1"/>
                  <c:pt idx="0">
                    <c:v>7.2000000000000028</c:v>
                  </c:pt>
                </c:numCache>
              </c:numRef>
            </c:minus>
            <c:spPr>
              <a:noFill/>
              <a:ln w="9525" cap="flat" cmpd="sng" algn="ctr">
                <a:solidFill>
                  <a:schemeClr val="tx1">
                    <a:lumMod val="65000"/>
                    <a:lumOff val="35000"/>
                  </a:schemeClr>
                </a:solidFill>
                <a:round/>
              </a:ln>
              <a:effectLst/>
            </c:spPr>
          </c:errBars>
          <c:cat>
            <c:strRef>
              <c:f>Sheet1!$B$7:$B$7</c:f>
              <c:strCache>
                <c:ptCount val="1"/>
                <c:pt idx="0">
                  <c:v>Social Roles</c:v>
                </c:pt>
              </c:strCache>
            </c:strRef>
          </c:cat>
          <c:val>
            <c:numRef>
              <c:f>Sheet1!$B$14:$B$14</c:f>
              <c:numCache>
                <c:formatCode>General</c:formatCode>
                <c:ptCount val="1"/>
                <c:pt idx="0">
                  <c:v>41.2</c:v>
                </c:pt>
              </c:numCache>
            </c:numRef>
          </c:val>
          <c:extLst>
            <c:ext xmlns:c16="http://schemas.microsoft.com/office/drawing/2014/chart" uri="{C3380CC4-5D6E-409C-BE32-E72D297353CC}">
              <c16:uniqueId val="{00000000-A0B0-4FD9-94E6-5B9BCB922C51}"/>
            </c:ext>
          </c:extLst>
        </c:ser>
        <c:ser>
          <c:idx val="1"/>
          <c:order val="1"/>
          <c:tx>
            <c:strRef>
              <c:f>Sheet1!$A$15</c:f>
              <c:strCache>
                <c:ptCount val="1"/>
                <c:pt idx="0">
                  <c:v>Box 2</c:v>
                </c:pt>
              </c:strCache>
            </c:strRef>
          </c:tx>
          <c:spPr>
            <a:solidFill>
              <a:schemeClr val="accent1"/>
            </a:solidFill>
            <a:ln>
              <a:solidFill>
                <a:schemeClr val="bg1"/>
              </a:solidFill>
            </a:ln>
            <a:effectLst/>
          </c:spPr>
          <c:invertIfNegative val="0"/>
          <c:cat>
            <c:strRef>
              <c:f>Sheet1!$B$7:$B$7</c:f>
              <c:strCache>
                <c:ptCount val="1"/>
                <c:pt idx="0">
                  <c:v>Social Roles</c:v>
                </c:pt>
              </c:strCache>
            </c:strRef>
          </c:cat>
          <c:val>
            <c:numRef>
              <c:f>Sheet1!$B$15:$B$15</c:f>
              <c:numCache>
                <c:formatCode>General</c:formatCode>
                <c:ptCount val="1"/>
                <c:pt idx="0">
                  <c:v>1.5</c:v>
                </c:pt>
              </c:numCache>
            </c:numRef>
          </c:val>
          <c:extLst>
            <c:ext xmlns:c16="http://schemas.microsoft.com/office/drawing/2014/chart" uri="{C3380CC4-5D6E-409C-BE32-E72D297353CC}">
              <c16:uniqueId val="{00000001-A0B0-4FD9-94E6-5B9BCB922C51}"/>
            </c:ext>
          </c:extLst>
        </c:ser>
        <c:ser>
          <c:idx val="2"/>
          <c:order val="2"/>
          <c:tx>
            <c:strRef>
              <c:f>Sheet1!$A$16</c:f>
              <c:strCache>
                <c:ptCount val="1"/>
                <c:pt idx="0">
                  <c:v>Box 3</c:v>
                </c:pt>
              </c:strCache>
            </c:strRef>
          </c:tx>
          <c:spPr>
            <a:solidFill>
              <a:schemeClr val="accent1"/>
            </a:solidFill>
            <a:ln>
              <a:solidFill>
                <a:schemeClr val="bg1"/>
              </a:solidFill>
            </a:ln>
            <a:effectLst/>
          </c:spPr>
          <c:invertIfNegative val="0"/>
          <c:errBars>
            <c:errBarType val="plus"/>
            <c:errValType val="cust"/>
            <c:noEndCap val="0"/>
            <c:plus>
              <c:numRef>
                <c:f>Sheet1!$B$18:$B$18</c:f>
                <c:numCache>
                  <c:formatCode>General</c:formatCode>
                  <c:ptCount val="1"/>
                  <c:pt idx="0">
                    <c:v>15.799999999999997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Sheet1!$B$7:$B$7</c:f>
              <c:strCache>
                <c:ptCount val="1"/>
                <c:pt idx="0">
                  <c:v>Social Roles</c:v>
                </c:pt>
              </c:strCache>
            </c:strRef>
          </c:cat>
          <c:val>
            <c:numRef>
              <c:f>Sheet1!$B$16:$B$16</c:f>
              <c:numCache>
                <c:formatCode>General</c:formatCode>
                <c:ptCount val="1"/>
                <c:pt idx="0">
                  <c:v>2.5</c:v>
                </c:pt>
              </c:numCache>
            </c:numRef>
          </c:val>
          <c:extLst>
            <c:ext xmlns:c16="http://schemas.microsoft.com/office/drawing/2014/chart" uri="{C3380CC4-5D6E-409C-BE32-E72D297353CC}">
              <c16:uniqueId val="{00000002-A0B0-4FD9-94E6-5B9BCB922C51}"/>
            </c:ext>
          </c:extLst>
        </c:ser>
        <c:dLbls>
          <c:showLegendKey val="0"/>
          <c:showVal val="0"/>
          <c:showCatName val="0"/>
          <c:showSerName val="0"/>
          <c:showPercent val="0"/>
          <c:showBubbleSize val="0"/>
        </c:dLbls>
        <c:gapWidth val="219"/>
        <c:overlap val="100"/>
        <c:axId val="526613632"/>
        <c:axId val="526616256"/>
      </c:barChart>
      <c:scatterChart>
        <c:scatterStyle val="lineMarker"/>
        <c:varyColors val="0"/>
        <c:ser>
          <c:idx val="3"/>
          <c:order val="3"/>
          <c:tx>
            <c:v>Mean</c:v>
          </c:tx>
          <c:spPr>
            <a:ln w="19050" cap="rnd">
              <a:solidFill>
                <a:srgbClr val="646464"/>
              </a:solidFill>
              <a:round/>
            </a:ln>
            <a:effectLst/>
          </c:spPr>
          <c:marker>
            <c:symbol val="diamond"/>
            <c:size val="15"/>
            <c:spPr>
              <a:noFill/>
              <a:ln w="19050">
                <a:solidFill>
                  <a:srgbClr val="FFFFFF"/>
                </a:solidFill>
              </a:ln>
              <a:effectLst/>
            </c:spPr>
          </c:marker>
          <c:dPt>
            <c:idx val="0"/>
            <c:marker>
              <c:symbol val="diamond"/>
              <c:size val="15"/>
              <c:spPr>
                <a:noFill/>
                <a:ln w="19050">
                  <a:solidFill>
                    <a:srgbClr val="FFFFFF"/>
                  </a:solidFill>
                </a:ln>
                <a:effectLst/>
              </c:spPr>
            </c:marker>
            <c:bubble3D val="0"/>
            <c:extLst>
              <c:ext xmlns:c16="http://schemas.microsoft.com/office/drawing/2014/chart" uri="{C3380CC4-5D6E-409C-BE32-E72D297353CC}">
                <c16:uniqueId val="{00000003-A0B0-4FD9-94E6-5B9BCB922C51}"/>
              </c:ext>
            </c:extLst>
          </c:dPt>
          <c:yVal>
            <c:numRef>
              <c:f>Sheet1!$B$17:$B$17</c:f>
              <c:numCache>
                <c:formatCode>General</c:formatCode>
                <c:ptCount val="1"/>
                <c:pt idx="0">
                  <c:v>43.4</c:v>
                </c:pt>
              </c:numCache>
            </c:numRef>
          </c:yVal>
          <c:smooth val="0"/>
          <c:extLst>
            <c:ext xmlns:c16="http://schemas.microsoft.com/office/drawing/2014/chart" uri="{C3380CC4-5D6E-409C-BE32-E72D297353CC}">
              <c16:uniqueId val="{00000004-A0B0-4FD9-94E6-5B9BCB922C51}"/>
            </c:ext>
          </c:extLst>
        </c:ser>
        <c:dLbls>
          <c:showLegendKey val="0"/>
          <c:showVal val="0"/>
          <c:showCatName val="0"/>
          <c:showSerName val="0"/>
          <c:showPercent val="0"/>
          <c:showBubbleSize val="0"/>
        </c:dLbls>
        <c:axId val="526613632"/>
        <c:axId val="526616256"/>
      </c:scatterChart>
      <c:catAx>
        <c:axId val="526613632"/>
        <c:scaling>
          <c:orientation val="minMax"/>
        </c:scaling>
        <c:delete val="0"/>
        <c:axPos val="b"/>
        <c:numFmt formatCode="General" sourceLinked="1"/>
        <c:majorTickMark val="none"/>
        <c:minorTickMark val="none"/>
        <c:tickLblPos val="nextTo"/>
        <c:spPr>
          <a:noFill/>
          <a:ln w="9525" cap="flat" cmpd="sng" algn="ctr">
            <a:noFill/>
            <a:round/>
          </a:ln>
          <a:effectLst/>
        </c:spPr>
        <c:txPr>
          <a:bodyPr rot="0" spcFirstLastPara="1" vertOverflow="ellipsis" wrap="square" anchor="ctr" anchorCtr="1"/>
          <a:lstStyle/>
          <a:p>
            <a:pPr>
              <a:defRPr sz="1600" b="1" i="0" u="none" strike="noStrike" kern="1200" baseline="0">
                <a:solidFill>
                  <a:schemeClr val="tx1"/>
                </a:solidFill>
                <a:latin typeface="Arial" panose="020B0604020202020204" pitchFamily="34" charset="0"/>
                <a:ea typeface="+mn-ea"/>
                <a:cs typeface="+mn-cs"/>
              </a:defRPr>
            </a:pPr>
            <a:endParaRPr lang="en-US"/>
          </a:p>
        </c:txPr>
        <c:crossAx val="526616256"/>
        <c:crosses val="autoZero"/>
        <c:auto val="1"/>
        <c:lblAlgn val="ctr"/>
        <c:lblOffset val="100"/>
        <c:noMultiLvlLbl val="0"/>
      </c:catAx>
      <c:valAx>
        <c:axId val="526616256"/>
        <c:scaling>
          <c:orientation val="minMax"/>
          <c:max val="75"/>
          <c:min val="30"/>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800" b="1" i="0" baseline="0" dirty="0">
                    <a:solidFill>
                      <a:schemeClr val="tx1"/>
                    </a:solidFill>
                    <a:effectLst/>
                    <a:latin typeface="Arial" panose="020B0604020202020204" pitchFamily="34" charset="0"/>
                    <a:cs typeface="Arial" panose="020B0604020202020204" pitchFamily="34" charset="0"/>
                  </a:rPr>
                  <a:t>Neuro-QoL T-Score</a:t>
                </a:r>
                <a:endParaRPr lang="en-US" sz="1800" dirty="0">
                  <a:solidFill>
                    <a:schemeClr val="tx1"/>
                  </a:solidFill>
                  <a:effectLst/>
                  <a:latin typeface="Arial" panose="020B0604020202020204" pitchFamily="34" charset="0"/>
                  <a:cs typeface="Arial" panose="020B0604020202020204" pitchFamily="34" charset="0"/>
                </a:endParaRPr>
              </a:p>
            </c:rich>
          </c:tx>
          <c:layout>
            <c:manualLayout>
              <c:xMode val="edge"/>
              <c:yMode val="edge"/>
              <c:x val="1.2266764158260638E-3"/>
              <c:y val="0.18911234601738314"/>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rgbClr val="646464"/>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6613632"/>
        <c:crosses val="autoZero"/>
        <c:crossBetween val="between"/>
        <c:majorUnit val="5"/>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639000825862424"/>
          <c:y val="1.87354436195553E-2"/>
          <c:w val="0.80360999174137593"/>
          <c:h val="0.79211118157763516"/>
        </c:manualLayout>
      </c:layout>
      <c:barChart>
        <c:barDir val="col"/>
        <c:grouping val="stacked"/>
        <c:varyColors val="0"/>
        <c:ser>
          <c:idx val="0"/>
          <c:order val="0"/>
          <c:tx>
            <c:strRef>
              <c:f>Sheet1!$A$14</c:f>
              <c:strCache>
                <c:ptCount val="1"/>
                <c:pt idx="0">
                  <c:v>Box 1</c:v>
                </c:pt>
              </c:strCache>
            </c:strRef>
          </c:tx>
          <c:spPr>
            <a:noFill/>
            <a:ln>
              <a:noFill/>
            </a:ln>
            <a:effectLst/>
          </c:spPr>
          <c:invertIfNegative val="0"/>
          <c:errBars>
            <c:errBarType val="minus"/>
            <c:errValType val="cust"/>
            <c:noEndCap val="0"/>
            <c:plus>
              <c:numRef>
                <c:f>Sheet1!$D$2:$D$8</c:f>
                <c:numCache>
                  <c:formatCode>General</c:formatCode>
                  <c:ptCount val="7"/>
                </c:numCache>
              </c:numRef>
            </c:plus>
            <c:minus>
              <c:numRef>
                <c:f>Sheet1!$B$19:$B$19</c:f>
                <c:numCache>
                  <c:formatCode>General</c:formatCode>
                  <c:ptCount val="1"/>
                  <c:pt idx="0">
                    <c:v>14.700000000000003</c:v>
                  </c:pt>
                </c:numCache>
              </c:numRef>
            </c:minus>
            <c:spPr>
              <a:noFill/>
              <a:ln w="9525" cap="flat" cmpd="sng" algn="ctr">
                <a:solidFill>
                  <a:schemeClr val="tx1">
                    <a:lumMod val="65000"/>
                    <a:lumOff val="35000"/>
                  </a:schemeClr>
                </a:solidFill>
                <a:round/>
              </a:ln>
              <a:effectLst/>
            </c:spPr>
          </c:errBars>
          <c:cat>
            <c:strRef>
              <c:f>Sheet1!$B$7:$B$7</c:f>
              <c:strCache>
                <c:ptCount val="1"/>
                <c:pt idx="0">
                  <c:v>Stigma</c:v>
                </c:pt>
              </c:strCache>
            </c:strRef>
          </c:cat>
          <c:val>
            <c:numRef>
              <c:f>Sheet1!$B$14:$B$14</c:f>
              <c:numCache>
                <c:formatCode>General</c:formatCode>
                <c:ptCount val="1"/>
                <c:pt idx="0">
                  <c:v>53.7</c:v>
                </c:pt>
              </c:numCache>
            </c:numRef>
          </c:val>
          <c:extLst>
            <c:ext xmlns:c16="http://schemas.microsoft.com/office/drawing/2014/chart" uri="{C3380CC4-5D6E-409C-BE32-E72D297353CC}">
              <c16:uniqueId val="{00000000-DE09-4C67-BA1E-D38DFDBABAA0}"/>
            </c:ext>
          </c:extLst>
        </c:ser>
        <c:ser>
          <c:idx val="1"/>
          <c:order val="1"/>
          <c:tx>
            <c:strRef>
              <c:f>Sheet1!$A$15</c:f>
              <c:strCache>
                <c:ptCount val="1"/>
                <c:pt idx="0">
                  <c:v>Box 2</c:v>
                </c:pt>
              </c:strCache>
            </c:strRef>
          </c:tx>
          <c:spPr>
            <a:solidFill>
              <a:schemeClr val="accent1"/>
            </a:solidFill>
            <a:ln>
              <a:solidFill>
                <a:schemeClr val="bg1"/>
              </a:solidFill>
            </a:ln>
            <a:effectLst/>
          </c:spPr>
          <c:invertIfNegative val="0"/>
          <c:cat>
            <c:strRef>
              <c:f>Sheet1!$B$7:$B$7</c:f>
              <c:strCache>
                <c:ptCount val="1"/>
                <c:pt idx="0">
                  <c:v>Stigma</c:v>
                </c:pt>
              </c:strCache>
            </c:strRef>
          </c:cat>
          <c:val>
            <c:numRef>
              <c:f>Sheet1!$B$15:$B$15</c:f>
              <c:numCache>
                <c:formatCode>General</c:formatCode>
                <c:ptCount val="1"/>
                <c:pt idx="0">
                  <c:v>3.2999999999999972</c:v>
                </c:pt>
              </c:numCache>
            </c:numRef>
          </c:val>
          <c:extLst>
            <c:ext xmlns:c16="http://schemas.microsoft.com/office/drawing/2014/chart" uri="{C3380CC4-5D6E-409C-BE32-E72D297353CC}">
              <c16:uniqueId val="{00000001-DE09-4C67-BA1E-D38DFDBABAA0}"/>
            </c:ext>
          </c:extLst>
        </c:ser>
        <c:ser>
          <c:idx val="2"/>
          <c:order val="2"/>
          <c:tx>
            <c:strRef>
              <c:f>Sheet1!$A$16</c:f>
              <c:strCache>
                <c:ptCount val="1"/>
                <c:pt idx="0">
                  <c:v>Box 3</c:v>
                </c:pt>
              </c:strCache>
            </c:strRef>
          </c:tx>
          <c:spPr>
            <a:solidFill>
              <a:schemeClr val="accent1"/>
            </a:solidFill>
            <a:ln>
              <a:solidFill>
                <a:schemeClr val="bg1"/>
              </a:solidFill>
            </a:ln>
            <a:effectLst/>
          </c:spPr>
          <c:invertIfNegative val="0"/>
          <c:errBars>
            <c:errBarType val="plus"/>
            <c:errValType val="cust"/>
            <c:noEndCap val="0"/>
            <c:plus>
              <c:numRef>
                <c:f>Sheet1!$B$18:$B$18</c:f>
                <c:numCache>
                  <c:formatCode>General</c:formatCode>
                  <c:ptCount val="1"/>
                  <c:pt idx="0">
                    <c:v>9.3999999999999986</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Sheet1!$B$7:$B$7</c:f>
              <c:strCache>
                <c:ptCount val="1"/>
                <c:pt idx="0">
                  <c:v>Stigma</c:v>
                </c:pt>
              </c:strCache>
            </c:strRef>
          </c:cat>
          <c:val>
            <c:numRef>
              <c:f>Sheet1!$B$16:$B$16</c:f>
              <c:numCache>
                <c:formatCode>General</c:formatCode>
                <c:ptCount val="1"/>
                <c:pt idx="0">
                  <c:v>4.6000000000000014</c:v>
                </c:pt>
              </c:numCache>
            </c:numRef>
          </c:val>
          <c:extLst>
            <c:ext xmlns:c16="http://schemas.microsoft.com/office/drawing/2014/chart" uri="{C3380CC4-5D6E-409C-BE32-E72D297353CC}">
              <c16:uniqueId val="{00000002-DE09-4C67-BA1E-D38DFDBABAA0}"/>
            </c:ext>
          </c:extLst>
        </c:ser>
        <c:dLbls>
          <c:showLegendKey val="0"/>
          <c:showVal val="0"/>
          <c:showCatName val="0"/>
          <c:showSerName val="0"/>
          <c:showPercent val="0"/>
          <c:showBubbleSize val="0"/>
        </c:dLbls>
        <c:gapWidth val="219"/>
        <c:overlap val="100"/>
        <c:axId val="526613632"/>
        <c:axId val="526616256"/>
      </c:barChart>
      <c:scatterChart>
        <c:scatterStyle val="lineMarker"/>
        <c:varyColors val="0"/>
        <c:ser>
          <c:idx val="3"/>
          <c:order val="3"/>
          <c:tx>
            <c:v>Mean</c:v>
          </c:tx>
          <c:spPr>
            <a:ln w="19050" cap="rnd">
              <a:solidFill>
                <a:srgbClr val="646464"/>
              </a:solidFill>
              <a:round/>
            </a:ln>
            <a:effectLst/>
          </c:spPr>
          <c:marker>
            <c:symbol val="diamond"/>
            <c:size val="15"/>
            <c:spPr>
              <a:noFill/>
              <a:ln w="19050">
                <a:solidFill>
                  <a:srgbClr val="FFFFFF"/>
                </a:solidFill>
              </a:ln>
              <a:effectLst/>
            </c:spPr>
          </c:marker>
          <c:dPt>
            <c:idx val="0"/>
            <c:marker>
              <c:symbol val="diamond"/>
              <c:size val="15"/>
              <c:spPr>
                <a:noFill/>
                <a:ln w="19050">
                  <a:solidFill>
                    <a:srgbClr val="FFFFFF"/>
                  </a:solidFill>
                </a:ln>
                <a:effectLst/>
              </c:spPr>
            </c:marker>
            <c:bubble3D val="0"/>
            <c:extLst>
              <c:ext xmlns:c16="http://schemas.microsoft.com/office/drawing/2014/chart" uri="{C3380CC4-5D6E-409C-BE32-E72D297353CC}">
                <c16:uniqueId val="{00000003-DE09-4C67-BA1E-D38DFDBABAA0}"/>
              </c:ext>
            </c:extLst>
          </c:dPt>
          <c:yVal>
            <c:numRef>
              <c:f>Sheet1!$B$17:$B$17</c:f>
              <c:numCache>
                <c:formatCode>General</c:formatCode>
                <c:ptCount val="1"/>
                <c:pt idx="0">
                  <c:v>57.3</c:v>
                </c:pt>
              </c:numCache>
            </c:numRef>
          </c:yVal>
          <c:smooth val="0"/>
          <c:extLst>
            <c:ext xmlns:c16="http://schemas.microsoft.com/office/drawing/2014/chart" uri="{C3380CC4-5D6E-409C-BE32-E72D297353CC}">
              <c16:uniqueId val="{00000004-DE09-4C67-BA1E-D38DFDBABAA0}"/>
            </c:ext>
          </c:extLst>
        </c:ser>
        <c:dLbls>
          <c:showLegendKey val="0"/>
          <c:showVal val="0"/>
          <c:showCatName val="0"/>
          <c:showSerName val="0"/>
          <c:showPercent val="0"/>
          <c:showBubbleSize val="0"/>
        </c:dLbls>
        <c:axId val="526613632"/>
        <c:axId val="526616256"/>
      </c:scatterChart>
      <c:catAx>
        <c:axId val="526613632"/>
        <c:scaling>
          <c:orientation val="minMax"/>
        </c:scaling>
        <c:delete val="0"/>
        <c:axPos val="b"/>
        <c:numFmt formatCode="General" sourceLinked="1"/>
        <c:majorTickMark val="none"/>
        <c:minorTickMark val="none"/>
        <c:tickLblPos val="nextTo"/>
        <c:spPr>
          <a:noFill/>
          <a:ln w="9525" cap="flat" cmpd="sng" algn="ctr">
            <a:noFill/>
            <a:round/>
          </a:ln>
          <a:effectLst/>
        </c:spPr>
        <c:txPr>
          <a:bodyPr rot="0" spcFirstLastPara="1" vertOverflow="ellipsis" wrap="square" anchor="ctr" anchorCtr="1"/>
          <a:lstStyle/>
          <a:p>
            <a:pPr>
              <a:defRPr sz="1600" b="1" i="0" u="none" strike="noStrike" kern="1200" baseline="0">
                <a:solidFill>
                  <a:schemeClr val="tx1"/>
                </a:solidFill>
                <a:latin typeface="Arial" panose="020B0604020202020204" pitchFamily="34" charset="0"/>
                <a:ea typeface="+mn-ea"/>
                <a:cs typeface="+mn-cs"/>
              </a:defRPr>
            </a:pPr>
            <a:endParaRPr lang="en-US"/>
          </a:p>
        </c:txPr>
        <c:crossAx val="526616256"/>
        <c:crosses val="autoZero"/>
        <c:auto val="1"/>
        <c:lblAlgn val="ctr"/>
        <c:lblOffset val="100"/>
        <c:noMultiLvlLbl val="0"/>
      </c:catAx>
      <c:valAx>
        <c:axId val="526616256"/>
        <c:scaling>
          <c:orientation val="minMax"/>
          <c:max val="75"/>
          <c:min val="30"/>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800" b="1" i="0" baseline="0" dirty="0">
                    <a:solidFill>
                      <a:schemeClr val="tx1"/>
                    </a:solidFill>
                    <a:effectLst/>
                    <a:latin typeface="Arial" panose="020B0604020202020204" pitchFamily="34" charset="0"/>
                    <a:cs typeface="Arial" panose="020B0604020202020204" pitchFamily="34" charset="0"/>
                  </a:rPr>
                  <a:t>Neuro-QoL T-Score</a:t>
                </a:r>
                <a:endParaRPr lang="en-US" sz="1800" dirty="0">
                  <a:solidFill>
                    <a:schemeClr val="tx1"/>
                  </a:solidFill>
                  <a:effectLst/>
                  <a:latin typeface="Arial" panose="020B0604020202020204" pitchFamily="34" charset="0"/>
                  <a:cs typeface="Arial" panose="020B0604020202020204" pitchFamily="34" charset="0"/>
                </a:endParaRPr>
              </a:p>
            </c:rich>
          </c:tx>
          <c:layout>
            <c:manualLayout>
              <c:xMode val="edge"/>
              <c:yMode val="edge"/>
              <c:x val="1.2266764158260638E-3"/>
              <c:y val="0.18911234601738314"/>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rgbClr val="646464"/>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6613632"/>
        <c:crosses val="autoZero"/>
        <c:crossBetween val="between"/>
        <c:majorUnit val="5"/>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371456072463562"/>
          <c:y val="4.1765681436421599E-2"/>
          <c:w val="0.85595825836306727"/>
          <c:h val="0.89825781875874644"/>
        </c:manualLayout>
      </c:layout>
      <c:barChart>
        <c:barDir val="col"/>
        <c:grouping val="stacked"/>
        <c:varyColors val="0"/>
        <c:ser>
          <c:idx val="0"/>
          <c:order val="0"/>
          <c:tx>
            <c:strRef>
              <c:f>Sheet1!$A$10</c:f>
              <c:strCache>
                <c:ptCount val="1"/>
                <c:pt idx="0">
                  <c:v>Box 1</c:v>
                </c:pt>
              </c:strCache>
            </c:strRef>
          </c:tx>
          <c:spPr>
            <a:noFill/>
            <a:ln>
              <a:noFill/>
            </a:ln>
            <a:effectLst/>
          </c:spPr>
          <c:invertIfNegative val="0"/>
          <c:dPt>
            <c:idx val="1"/>
            <c:invertIfNegative val="0"/>
            <c:bubble3D val="0"/>
            <c:spPr>
              <a:noFill/>
              <a:ln>
                <a:noFill/>
              </a:ln>
              <a:effectLst/>
            </c:spPr>
            <c:extLst>
              <c:ext xmlns:c16="http://schemas.microsoft.com/office/drawing/2014/chart" uri="{C3380CC4-5D6E-409C-BE32-E72D297353CC}">
                <c16:uniqueId val="{00000001-434F-44F6-AEEF-F3890446C330}"/>
              </c:ext>
            </c:extLst>
          </c:dPt>
          <c:errBars>
            <c:errBarType val="minus"/>
            <c:errValType val="cust"/>
            <c:noEndCap val="0"/>
            <c:plus>
              <c:numLit>
                <c:formatCode>General</c:formatCode>
                <c:ptCount val="1"/>
                <c:pt idx="0">
                  <c:v>1</c:v>
                </c:pt>
              </c:numLit>
            </c:plus>
            <c:minus>
              <c:numRef>
                <c:f>Sheet1!$B$15</c:f>
                <c:numCache>
                  <c:formatCode>General</c:formatCode>
                  <c:ptCount val="1"/>
                  <c:pt idx="0">
                    <c:v>3.6999999999999993</c:v>
                  </c:pt>
                </c:numCache>
              </c:numRef>
            </c:minus>
            <c:spPr>
              <a:noFill/>
              <a:ln w="9525" cap="flat" cmpd="sng" algn="ctr">
                <a:solidFill>
                  <a:schemeClr val="tx1">
                    <a:lumMod val="65000"/>
                    <a:lumOff val="35000"/>
                  </a:schemeClr>
                </a:solidFill>
                <a:round/>
              </a:ln>
              <a:effectLst/>
            </c:spPr>
          </c:errBars>
          <c:cat>
            <c:strRef>
              <c:f>Sheet1!$B$9</c:f>
              <c:strCache>
                <c:ptCount val="1"/>
                <c:pt idx="0">
                  <c:v>FOSQ</c:v>
                </c:pt>
              </c:strCache>
            </c:strRef>
          </c:cat>
          <c:val>
            <c:numRef>
              <c:f>Sheet1!$B$10</c:f>
              <c:numCache>
                <c:formatCode>General</c:formatCode>
                <c:ptCount val="1"/>
                <c:pt idx="0">
                  <c:v>8.6999999999999993</c:v>
                </c:pt>
              </c:numCache>
            </c:numRef>
          </c:val>
          <c:extLst>
            <c:ext xmlns:c16="http://schemas.microsoft.com/office/drawing/2014/chart" uri="{C3380CC4-5D6E-409C-BE32-E72D297353CC}">
              <c16:uniqueId val="{00000002-434F-44F6-AEEF-F3890446C330}"/>
            </c:ext>
          </c:extLst>
        </c:ser>
        <c:ser>
          <c:idx val="1"/>
          <c:order val="1"/>
          <c:tx>
            <c:strRef>
              <c:f>Sheet1!$A$11</c:f>
              <c:strCache>
                <c:ptCount val="1"/>
                <c:pt idx="0">
                  <c:v>Box 2</c:v>
                </c:pt>
              </c:strCache>
            </c:strRef>
          </c:tx>
          <c:spPr>
            <a:solidFill>
              <a:schemeClr val="accent1"/>
            </a:solidFill>
            <a:ln>
              <a:solidFill>
                <a:schemeClr val="bg1"/>
              </a:solidFill>
            </a:ln>
            <a:effectLst/>
          </c:spPr>
          <c:invertIfNegative val="0"/>
          <c:cat>
            <c:strRef>
              <c:f>Sheet1!$B$9</c:f>
              <c:strCache>
                <c:ptCount val="1"/>
                <c:pt idx="0">
                  <c:v>FOSQ</c:v>
                </c:pt>
              </c:strCache>
            </c:strRef>
          </c:cat>
          <c:val>
            <c:numRef>
              <c:f>Sheet1!$B$11</c:f>
              <c:numCache>
                <c:formatCode>General</c:formatCode>
                <c:ptCount val="1"/>
                <c:pt idx="0">
                  <c:v>2.3000000000000007</c:v>
                </c:pt>
              </c:numCache>
            </c:numRef>
          </c:val>
          <c:extLst>
            <c:ext xmlns:c16="http://schemas.microsoft.com/office/drawing/2014/chart" uri="{C3380CC4-5D6E-409C-BE32-E72D297353CC}">
              <c16:uniqueId val="{00000003-434F-44F6-AEEF-F3890446C330}"/>
            </c:ext>
          </c:extLst>
        </c:ser>
        <c:ser>
          <c:idx val="2"/>
          <c:order val="2"/>
          <c:tx>
            <c:strRef>
              <c:f>Sheet1!$A$12</c:f>
              <c:strCache>
                <c:ptCount val="1"/>
                <c:pt idx="0">
                  <c:v>Box 3</c:v>
                </c:pt>
              </c:strCache>
            </c:strRef>
          </c:tx>
          <c:spPr>
            <a:solidFill>
              <a:schemeClr val="accent1"/>
            </a:solidFill>
            <a:ln>
              <a:solidFill>
                <a:schemeClr val="bg1"/>
              </a:solidFill>
            </a:ln>
            <a:effectLst/>
          </c:spPr>
          <c:invertIfNegative val="0"/>
          <c:errBars>
            <c:errBarType val="plus"/>
            <c:errValType val="cust"/>
            <c:noEndCap val="0"/>
            <c:plus>
              <c:numRef>
                <c:f>Sheet1!$B$14</c:f>
                <c:numCache>
                  <c:formatCode>General</c:formatCode>
                  <c:ptCount val="1"/>
                  <c:pt idx="0">
                    <c:v>4.3000000000000007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Sheet1!$B$9</c:f>
              <c:strCache>
                <c:ptCount val="1"/>
                <c:pt idx="0">
                  <c:v>FOSQ</c:v>
                </c:pt>
              </c:strCache>
            </c:strRef>
          </c:cat>
          <c:val>
            <c:numRef>
              <c:f>Sheet1!$B$12</c:f>
              <c:numCache>
                <c:formatCode>General</c:formatCode>
                <c:ptCount val="1"/>
                <c:pt idx="0">
                  <c:v>1.6999999999999993</c:v>
                </c:pt>
              </c:numCache>
            </c:numRef>
          </c:val>
          <c:extLst>
            <c:ext xmlns:c16="http://schemas.microsoft.com/office/drawing/2014/chart" uri="{C3380CC4-5D6E-409C-BE32-E72D297353CC}">
              <c16:uniqueId val="{00000004-434F-44F6-AEEF-F3890446C330}"/>
            </c:ext>
          </c:extLst>
        </c:ser>
        <c:dLbls>
          <c:showLegendKey val="0"/>
          <c:showVal val="0"/>
          <c:showCatName val="0"/>
          <c:showSerName val="0"/>
          <c:showPercent val="0"/>
          <c:showBubbleSize val="0"/>
        </c:dLbls>
        <c:gapWidth val="219"/>
        <c:overlap val="100"/>
        <c:axId val="286153296"/>
        <c:axId val="286146224"/>
      </c:barChart>
      <c:scatterChart>
        <c:scatterStyle val="lineMarker"/>
        <c:varyColors val="0"/>
        <c:ser>
          <c:idx val="3"/>
          <c:order val="3"/>
          <c:tx>
            <c:strRef>
              <c:f>Sheet1!$A$2</c:f>
              <c:strCache>
                <c:ptCount val="1"/>
                <c:pt idx="0">
                  <c:v>Mean</c:v>
                </c:pt>
              </c:strCache>
            </c:strRef>
          </c:tx>
          <c:spPr>
            <a:ln w="19050" cap="rnd">
              <a:solidFill>
                <a:srgbClr val="646464"/>
              </a:solidFill>
              <a:round/>
            </a:ln>
            <a:effectLst/>
          </c:spPr>
          <c:marker>
            <c:symbol val="diamond"/>
            <c:size val="15"/>
            <c:spPr>
              <a:noFill/>
              <a:ln w="19050">
                <a:solidFill>
                  <a:srgbClr val="FFFFFF"/>
                </a:solidFill>
              </a:ln>
              <a:effectLst/>
            </c:spPr>
          </c:marker>
          <c:yVal>
            <c:numRef>
              <c:f>Sheet1!$B$2</c:f>
              <c:numCache>
                <c:formatCode>General</c:formatCode>
                <c:ptCount val="1"/>
                <c:pt idx="0">
                  <c:v>10.7</c:v>
                </c:pt>
              </c:numCache>
            </c:numRef>
          </c:yVal>
          <c:smooth val="0"/>
          <c:extLst>
            <c:ext xmlns:c16="http://schemas.microsoft.com/office/drawing/2014/chart" uri="{C3380CC4-5D6E-409C-BE32-E72D297353CC}">
              <c16:uniqueId val="{00000005-434F-44F6-AEEF-F3890446C330}"/>
            </c:ext>
          </c:extLst>
        </c:ser>
        <c:dLbls>
          <c:showLegendKey val="0"/>
          <c:showVal val="0"/>
          <c:showCatName val="0"/>
          <c:showSerName val="0"/>
          <c:showPercent val="0"/>
          <c:showBubbleSize val="0"/>
        </c:dLbls>
        <c:axId val="286153296"/>
        <c:axId val="286146224"/>
      </c:scatterChart>
      <c:catAx>
        <c:axId val="286153296"/>
        <c:scaling>
          <c:orientation val="minMax"/>
        </c:scaling>
        <c:delete val="0"/>
        <c:axPos val="b"/>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6146224"/>
        <c:crosses val="autoZero"/>
        <c:auto val="1"/>
        <c:lblAlgn val="ctr"/>
        <c:lblOffset val="100"/>
        <c:noMultiLvlLbl val="0"/>
      </c:catAx>
      <c:valAx>
        <c:axId val="286146224"/>
        <c:scaling>
          <c:orientation val="minMax"/>
          <c:min val="5"/>
        </c:scaling>
        <c:delete val="0"/>
        <c:axPos val="l"/>
        <c:title>
          <c:tx>
            <c:rich>
              <a:bodyPr rot="-5400000" spcFirstLastPara="1" vertOverflow="ellipsis" vert="horz" wrap="square" anchor="ctr" anchorCtr="1"/>
              <a:lstStyle/>
              <a:p>
                <a:pPr>
                  <a:defRPr sz="3200" b="1" i="0" u="none" strike="noStrike" kern="1200" baseline="0">
                    <a:solidFill>
                      <a:schemeClr val="tx1"/>
                    </a:solidFill>
                    <a:latin typeface="Arial" panose="020B0604020202020204" pitchFamily="34" charset="0"/>
                    <a:ea typeface="+mn-ea"/>
                    <a:cs typeface="Arial" panose="020B0604020202020204" pitchFamily="34" charset="0"/>
                  </a:defRPr>
                </a:pPr>
                <a:r>
                  <a:rPr lang="en-US" sz="1800" b="1" dirty="0">
                    <a:solidFill>
                      <a:schemeClr val="tx1"/>
                    </a:solidFill>
                    <a:latin typeface="Arial" panose="020B0604020202020204" pitchFamily="34" charset="0"/>
                    <a:cs typeface="Arial" panose="020B0604020202020204" pitchFamily="34" charset="0"/>
                  </a:rPr>
                  <a:t>FOSQ-10 Score</a:t>
                </a:r>
              </a:p>
            </c:rich>
          </c:tx>
          <c:layout>
            <c:manualLayout>
              <c:xMode val="edge"/>
              <c:yMode val="edge"/>
              <c:x val="4.3547502472008517E-2"/>
              <c:y val="0.21785318511121798"/>
            </c:manualLayout>
          </c:layout>
          <c:overlay val="0"/>
          <c:spPr>
            <a:noFill/>
            <a:ln>
              <a:noFill/>
            </a:ln>
            <a:effectLst/>
          </c:spPr>
          <c:txPr>
            <a:bodyPr rot="-5400000" spcFirstLastPara="1" vertOverflow="ellipsis" vert="horz" wrap="square" anchor="ctr" anchorCtr="1"/>
            <a:lstStyle/>
            <a:p>
              <a:pPr>
                <a:defRPr sz="3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rgbClr val="646464"/>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86153296"/>
        <c:crosses val="autoZero"/>
        <c:crossBetween val="between"/>
        <c:majorUnit val="5"/>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94214652107348"/>
          <c:y val="1.87354436195553E-2"/>
          <c:w val="0.89005785347892663"/>
          <c:h val="0.72543943905796904"/>
        </c:manualLayout>
      </c:layout>
      <c:barChart>
        <c:barDir val="col"/>
        <c:grouping val="stacked"/>
        <c:varyColors val="0"/>
        <c:ser>
          <c:idx val="0"/>
          <c:order val="0"/>
          <c:tx>
            <c:strRef>
              <c:f>Sheet1!$A$14</c:f>
              <c:strCache>
                <c:ptCount val="1"/>
                <c:pt idx="0">
                  <c:v>Box 1</c:v>
                </c:pt>
              </c:strCache>
            </c:strRef>
          </c:tx>
          <c:spPr>
            <a:noFill/>
            <a:ln>
              <a:noFill/>
            </a:ln>
            <a:effectLst/>
          </c:spPr>
          <c:invertIfNegative val="0"/>
          <c:errBars>
            <c:errBarType val="minus"/>
            <c:errValType val="cust"/>
            <c:noEndCap val="0"/>
            <c:plus>
              <c:numRef>
                <c:f>Sheet1!$F$2:$F$8</c:f>
                <c:numCache>
                  <c:formatCode>General</c:formatCode>
                  <c:ptCount val="7"/>
                </c:numCache>
              </c:numRef>
            </c:plus>
            <c:minus>
              <c:numRef>
                <c:f>Sheet1!$B$19:$E$19</c:f>
                <c:numCache>
                  <c:formatCode>General</c:formatCode>
                  <c:ptCount val="4"/>
                  <c:pt idx="0">
                    <c:v>0</c:v>
                  </c:pt>
                  <c:pt idx="1">
                    <c:v>30</c:v>
                  </c:pt>
                  <c:pt idx="2">
                    <c:v>30</c:v>
                  </c:pt>
                  <c:pt idx="3">
                    <c:v>40</c:v>
                  </c:pt>
                </c:numCache>
              </c:numRef>
            </c:minus>
            <c:spPr>
              <a:noFill/>
              <a:ln w="9525" cap="flat" cmpd="sng" algn="ctr">
                <a:solidFill>
                  <a:schemeClr val="tx1">
                    <a:lumMod val="65000"/>
                    <a:lumOff val="35000"/>
                  </a:schemeClr>
                </a:solidFill>
                <a:round/>
              </a:ln>
              <a:effectLst/>
            </c:spPr>
          </c:errBars>
          <c:cat>
            <c:strRef>
              <c:f>Sheet1!$B$7:$E$7</c:f>
              <c:strCache>
                <c:ptCount val="4"/>
                <c:pt idx="0">
                  <c:v>Absenteeismᵇ</c:v>
                </c:pt>
                <c:pt idx="1">
                  <c:v>Presenteeismᶜ</c:v>
                </c:pt>
                <c:pt idx="2">
                  <c:v>Absenteeism + Presenteeism</c:v>
                </c:pt>
                <c:pt idx="3">
                  <c:v>Activity Impairment</c:v>
                </c:pt>
              </c:strCache>
            </c:strRef>
          </c:cat>
          <c:val>
            <c:numRef>
              <c:f>Sheet1!$B$14:$E$14</c:f>
              <c:numCache>
                <c:formatCode>General</c:formatCode>
                <c:ptCount val="4"/>
                <c:pt idx="0">
                  <c:v>0</c:v>
                </c:pt>
                <c:pt idx="1">
                  <c:v>30</c:v>
                </c:pt>
                <c:pt idx="2">
                  <c:v>30</c:v>
                </c:pt>
                <c:pt idx="3">
                  <c:v>50</c:v>
                </c:pt>
              </c:numCache>
            </c:numRef>
          </c:val>
          <c:extLst>
            <c:ext xmlns:c16="http://schemas.microsoft.com/office/drawing/2014/chart" uri="{C3380CC4-5D6E-409C-BE32-E72D297353CC}">
              <c16:uniqueId val="{00000000-A6C8-473B-8B45-150CD94EBCD9}"/>
            </c:ext>
          </c:extLst>
        </c:ser>
        <c:ser>
          <c:idx val="1"/>
          <c:order val="1"/>
          <c:tx>
            <c:strRef>
              <c:f>Sheet1!$A$15</c:f>
              <c:strCache>
                <c:ptCount val="1"/>
                <c:pt idx="0">
                  <c:v>Box 2</c:v>
                </c:pt>
              </c:strCache>
            </c:strRef>
          </c:tx>
          <c:spPr>
            <a:solidFill>
              <a:schemeClr val="accent1"/>
            </a:solidFill>
            <a:ln>
              <a:solidFill>
                <a:schemeClr val="bg1"/>
              </a:solidFill>
            </a:ln>
            <a:effectLst/>
          </c:spPr>
          <c:invertIfNegative val="0"/>
          <c:cat>
            <c:strRef>
              <c:f>Sheet1!$B$7:$E$7</c:f>
              <c:strCache>
                <c:ptCount val="4"/>
                <c:pt idx="0">
                  <c:v>Absenteeismᵇ</c:v>
                </c:pt>
                <c:pt idx="1">
                  <c:v>Presenteeismᶜ</c:v>
                </c:pt>
                <c:pt idx="2">
                  <c:v>Absenteeism + Presenteeism</c:v>
                </c:pt>
                <c:pt idx="3">
                  <c:v>Activity Impairment</c:v>
                </c:pt>
              </c:strCache>
            </c:strRef>
          </c:cat>
          <c:val>
            <c:numRef>
              <c:f>Sheet1!$B$15:$E$15</c:f>
              <c:numCache>
                <c:formatCode>General</c:formatCode>
                <c:ptCount val="4"/>
                <c:pt idx="0">
                  <c:v>0</c:v>
                </c:pt>
                <c:pt idx="1">
                  <c:v>20</c:v>
                </c:pt>
                <c:pt idx="2">
                  <c:v>23.9</c:v>
                </c:pt>
                <c:pt idx="3">
                  <c:v>20</c:v>
                </c:pt>
              </c:numCache>
            </c:numRef>
          </c:val>
          <c:extLst>
            <c:ext xmlns:c16="http://schemas.microsoft.com/office/drawing/2014/chart" uri="{C3380CC4-5D6E-409C-BE32-E72D297353CC}">
              <c16:uniqueId val="{00000001-A6C8-473B-8B45-150CD94EBCD9}"/>
            </c:ext>
          </c:extLst>
        </c:ser>
        <c:ser>
          <c:idx val="2"/>
          <c:order val="2"/>
          <c:tx>
            <c:strRef>
              <c:f>Sheet1!$A$16</c:f>
              <c:strCache>
                <c:ptCount val="1"/>
                <c:pt idx="0">
                  <c:v>Box 3</c:v>
                </c:pt>
              </c:strCache>
            </c:strRef>
          </c:tx>
          <c:spPr>
            <a:solidFill>
              <a:schemeClr val="accent1"/>
            </a:solidFill>
            <a:ln>
              <a:solidFill>
                <a:schemeClr val="bg1"/>
              </a:solidFill>
            </a:ln>
            <a:effectLst/>
          </c:spPr>
          <c:invertIfNegative val="0"/>
          <c:errBars>
            <c:errBarType val="plus"/>
            <c:errValType val="cust"/>
            <c:noEndCap val="0"/>
            <c:plus>
              <c:numRef>
                <c:f>Sheet1!$B$18:$E$18</c:f>
                <c:numCache>
                  <c:formatCode>General</c:formatCode>
                  <c:ptCount val="4"/>
                  <c:pt idx="0">
                    <c:v>85.7</c:v>
                  </c:pt>
                  <c:pt idx="1">
                    <c:v>10</c:v>
                  </c:pt>
                  <c:pt idx="2">
                    <c:v>18.599999999999994</c:v>
                  </c:pt>
                  <c:pt idx="3">
                    <c:v>20</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Sheet1!$B$7:$E$7</c:f>
              <c:strCache>
                <c:ptCount val="4"/>
                <c:pt idx="0">
                  <c:v>Absenteeismᵇ</c:v>
                </c:pt>
                <c:pt idx="1">
                  <c:v>Presenteeismᶜ</c:v>
                </c:pt>
                <c:pt idx="2">
                  <c:v>Absenteeism + Presenteeism</c:v>
                </c:pt>
                <c:pt idx="3">
                  <c:v>Activity Impairment</c:v>
                </c:pt>
              </c:strCache>
            </c:strRef>
          </c:cat>
          <c:val>
            <c:numRef>
              <c:f>Sheet1!$B$16:$E$16</c:f>
              <c:numCache>
                <c:formatCode>General</c:formatCode>
                <c:ptCount val="4"/>
                <c:pt idx="0">
                  <c:v>14.3</c:v>
                </c:pt>
                <c:pt idx="1">
                  <c:v>20</c:v>
                </c:pt>
                <c:pt idx="2">
                  <c:v>17.500000000000007</c:v>
                </c:pt>
                <c:pt idx="3">
                  <c:v>10</c:v>
                </c:pt>
              </c:numCache>
            </c:numRef>
          </c:val>
          <c:extLst>
            <c:ext xmlns:c16="http://schemas.microsoft.com/office/drawing/2014/chart" uri="{C3380CC4-5D6E-409C-BE32-E72D297353CC}">
              <c16:uniqueId val="{00000002-A6C8-473B-8B45-150CD94EBCD9}"/>
            </c:ext>
          </c:extLst>
        </c:ser>
        <c:dLbls>
          <c:showLegendKey val="0"/>
          <c:showVal val="0"/>
          <c:showCatName val="0"/>
          <c:showSerName val="0"/>
          <c:showPercent val="0"/>
          <c:showBubbleSize val="0"/>
        </c:dLbls>
        <c:gapWidth val="219"/>
        <c:overlap val="100"/>
        <c:axId val="526613632"/>
        <c:axId val="526616256"/>
      </c:barChart>
      <c:scatterChart>
        <c:scatterStyle val="lineMarker"/>
        <c:varyColors val="0"/>
        <c:ser>
          <c:idx val="3"/>
          <c:order val="3"/>
          <c:tx>
            <c:v>Mean</c:v>
          </c:tx>
          <c:spPr>
            <a:ln w="25400" cap="rnd">
              <a:noFill/>
              <a:round/>
            </a:ln>
            <a:effectLst/>
          </c:spPr>
          <c:marker>
            <c:symbol val="diamond"/>
            <c:size val="15"/>
            <c:spPr>
              <a:noFill/>
              <a:ln w="9525">
                <a:solidFill>
                  <a:schemeClr val="bg1"/>
                </a:solidFill>
              </a:ln>
              <a:effectLst/>
            </c:spPr>
          </c:marker>
          <c:dPt>
            <c:idx val="0"/>
            <c:marker>
              <c:symbol val="diamond"/>
              <c:size val="15"/>
              <c:spPr>
                <a:noFill/>
                <a:ln w="6350">
                  <a:solidFill>
                    <a:sysClr val="window" lastClr="FFFFFF"/>
                  </a:solidFill>
                </a:ln>
                <a:effectLst/>
              </c:spPr>
            </c:marker>
            <c:bubble3D val="0"/>
            <c:extLst>
              <c:ext xmlns:c16="http://schemas.microsoft.com/office/drawing/2014/chart" uri="{C3380CC4-5D6E-409C-BE32-E72D297353CC}">
                <c16:uniqueId val="{00000003-A6C8-473B-8B45-150CD94EBCD9}"/>
              </c:ext>
            </c:extLst>
          </c:dPt>
          <c:yVal>
            <c:numRef>
              <c:f>Sheet1!$B$17:$E$17</c:f>
              <c:numCache>
                <c:formatCode>General</c:formatCode>
                <c:ptCount val="4"/>
                <c:pt idx="0">
                  <c:v>12.3</c:v>
                </c:pt>
                <c:pt idx="1">
                  <c:v>47.6</c:v>
                </c:pt>
                <c:pt idx="2">
                  <c:v>51.4</c:v>
                </c:pt>
                <c:pt idx="3">
                  <c:v>64</c:v>
                </c:pt>
              </c:numCache>
            </c:numRef>
          </c:yVal>
          <c:smooth val="0"/>
          <c:extLst>
            <c:ext xmlns:c16="http://schemas.microsoft.com/office/drawing/2014/chart" uri="{C3380CC4-5D6E-409C-BE32-E72D297353CC}">
              <c16:uniqueId val="{00000004-A6C8-473B-8B45-150CD94EBCD9}"/>
            </c:ext>
          </c:extLst>
        </c:ser>
        <c:dLbls>
          <c:showLegendKey val="0"/>
          <c:showVal val="0"/>
          <c:showCatName val="0"/>
          <c:showSerName val="0"/>
          <c:showPercent val="0"/>
          <c:showBubbleSize val="0"/>
        </c:dLbls>
        <c:axId val="526613632"/>
        <c:axId val="526616256"/>
      </c:scatterChart>
      <c:catAx>
        <c:axId val="5266136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600" b="1" i="0" u="none" strike="noStrike" kern="1200" baseline="0">
                <a:solidFill>
                  <a:schemeClr val="tx1"/>
                </a:solidFill>
                <a:latin typeface="Arial" panose="020B0604020202020204" pitchFamily="34" charset="0"/>
                <a:ea typeface="+mn-ea"/>
                <a:cs typeface="+mn-cs"/>
              </a:defRPr>
            </a:pPr>
            <a:endParaRPr lang="en-US"/>
          </a:p>
        </c:txPr>
        <c:crossAx val="526616256"/>
        <c:crosses val="autoZero"/>
        <c:auto val="1"/>
        <c:lblAlgn val="ctr"/>
        <c:lblOffset val="100"/>
        <c:noMultiLvlLbl val="0"/>
      </c:catAx>
      <c:valAx>
        <c:axId val="526616256"/>
        <c:scaling>
          <c:orientation val="minMax"/>
          <c:max val="100"/>
        </c:scaling>
        <c:delete val="0"/>
        <c:axPos val="l"/>
        <c:title>
          <c:tx>
            <c:rich>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r>
                  <a:rPr lang="en-US" sz="1600" b="1" dirty="0">
                    <a:solidFill>
                      <a:schemeClr val="tx1"/>
                    </a:solidFill>
                    <a:latin typeface="Arial" panose="020B0604020202020204" pitchFamily="34" charset="0"/>
                    <a:cs typeface="Arial" panose="020B0604020202020204" pitchFamily="34" charset="0"/>
                  </a:rPr>
                  <a:t>WPAI:SHP Score </a:t>
                </a:r>
              </a:p>
              <a:p>
                <a:pPr>
                  <a:defRPr sz="1600" b="1">
                    <a:solidFill>
                      <a:schemeClr val="tx1"/>
                    </a:solidFill>
                    <a:latin typeface="Arial" panose="020B0604020202020204" pitchFamily="34" charset="0"/>
                    <a:cs typeface="Arial" panose="020B0604020202020204" pitchFamily="34" charset="0"/>
                  </a:defRPr>
                </a:pPr>
                <a:r>
                  <a:rPr lang="en-US" sz="1600" b="1" dirty="0">
                    <a:solidFill>
                      <a:schemeClr val="tx1"/>
                    </a:solidFill>
                    <a:latin typeface="Arial" panose="020B0604020202020204" pitchFamily="34" charset="0"/>
                    <a:cs typeface="Arial" panose="020B0604020202020204" pitchFamily="34" charset="0"/>
                  </a:rPr>
                  <a:t>(% Impairment)</a:t>
                </a:r>
              </a:p>
            </c:rich>
          </c:tx>
          <c:layout>
            <c:manualLayout>
              <c:xMode val="edge"/>
              <c:yMode val="edge"/>
              <c:x val="1.226675551305151E-3"/>
              <c:y val="0.11979743338522734"/>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6613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49132988409243"/>
          <c:y val="8.8640619547205965E-2"/>
          <c:w val="0.90718036942948044"/>
          <c:h val="0.76114826764589893"/>
        </c:manualLayout>
      </c:layout>
      <c:pieChart>
        <c:varyColors val="1"/>
        <c:ser>
          <c:idx val="0"/>
          <c:order val="0"/>
          <c:tx>
            <c:strRef>
              <c:f>Sheet1!$B$1</c:f>
              <c:strCache>
                <c:ptCount val="1"/>
                <c:pt idx="0">
                  <c:v>Series 1</c:v>
                </c:pt>
              </c:strCache>
            </c:strRef>
          </c:tx>
          <c:dPt>
            <c:idx val="0"/>
            <c:bubble3D val="0"/>
            <c:spPr>
              <a:solidFill>
                <a:srgbClr val="008776"/>
              </a:solidFill>
              <a:ln>
                <a:noFill/>
              </a:ln>
              <a:effectLst/>
            </c:spPr>
            <c:extLst>
              <c:ext xmlns:c16="http://schemas.microsoft.com/office/drawing/2014/chart" uri="{C3380CC4-5D6E-409C-BE32-E72D297353CC}">
                <c16:uniqueId val="{00000001-D511-446D-BC74-FC1912EF9EC2}"/>
              </c:ext>
            </c:extLst>
          </c:dPt>
          <c:dPt>
            <c:idx val="1"/>
            <c:bubble3D val="0"/>
            <c:spPr>
              <a:solidFill>
                <a:schemeClr val="accent2"/>
              </a:solidFill>
              <a:ln>
                <a:noFill/>
              </a:ln>
              <a:effectLst/>
            </c:spPr>
            <c:extLst>
              <c:ext xmlns:c16="http://schemas.microsoft.com/office/drawing/2014/chart" uri="{C3380CC4-5D6E-409C-BE32-E72D297353CC}">
                <c16:uniqueId val="{00000003-D511-446D-BC74-FC1912EF9EC2}"/>
              </c:ext>
            </c:extLst>
          </c:dPt>
          <c:dPt>
            <c:idx val="2"/>
            <c:bubble3D val="0"/>
            <c:spPr>
              <a:solidFill>
                <a:schemeClr val="accent1"/>
              </a:solidFill>
              <a:ln>
                <a:noFill/>
              </a:ln>
              <a:effectLst/>
            </c:spPr>
            <c:extLst>
              <c:ext xmlns:c16="http://schemas.microsoft.com/office/drawing/2014/chart" uri="{C3380CC4-5D6E-409C-BE32-E72D297353CC}">
                <c16:uniqueId val="{00000005-D511-446D-BC74-FC1912EF9EC2}"/>
              </c:ext>
            </c:extLst>
          </c:dPt>
          <c:dPt>
            <c:idx val="3"/>
            <c:bubble3D val="0"/>
            <c:spPr>
              <a:solidFill>
                <a:srgbClr val="233368"/>
              </a:solidFill>
              <a:ln>
                <a:noFill/>
              </a:ln>
              <a:effectLst/>
            </c:spPr>
            <c:extLst>
              <c:ext xmlns:c16="http://schemas.microsoft.com/office/drawing/2014/chart" uri="{C3380CC4-5D6E-409C-BE32-E72D297353CC}">
                <c16:uniqueId val="{00000007-D511-446D-BC74-FC1912EF9EC2}"/>
              </c:ext>
            </c:extLst>
          </c:dPt>
          <c:dLbls>
            <c:dLbl>
              <c:idx val="0"/>
              <c:tx>
                <c:rich>
                  <a:bodyPr/>
                  <a:lstStyle/>
                  <a:p>
                    <a:fld id="{BF67F919-0882-4CFC-838B-3F467A15D814}" type="VALUE">
                      <a:rPr lang="en-US">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511-446D-BC74-FC1912EF9EC2}"/>
                </c:ext>
              </c:extLst>
            </c:dLbl>
            <c:dLbl>
              <c:idx val="1"/>
              <c:layout>
                <c:manualLayout>
                  <c:x val="0"/>
                  <c:y val="-9.1500157693677284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11-446D-BC74-FC1912EF9EC2}"/>
                </c:ext>
              </c:extLst>
            </c:dLbl>
            <c:dLbl>
              <c:idx val="3"/>
              <c:tx>
                <c:rich>
                  <a:bodyPr/>
                  <a:lstStyle/>
                  <a:p>
                    <a:fld id="{B4A6A52A-9351-48C4-9667-1E9C47666108}" type="VALUE">
                      <a:rPr lang="en-US">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511-446D-BC74-FC1912EF9EC2}"/>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Broadly Normal
Cognition (0–4)</c:v>
                </c:pt>
                <c:pt idx="1">
                  <c:v>Mild Cognitive
Complaints (5–8)</c:v>
                </c:pt>
                <c:pt idx="2">
                  <c:v>Moderate Cognitive
Complaints (9–14)</c:v>
                </c:pt>
                <c:pt idx="3">
                  <c:v>Severe Cognitive
Complaints (15–18)</c:v>
                </c:pt>
              </c:strCache>
            </c:strRef>
          </c:cat>
          <c:val>
            <c:numRef>
              <c:f>Sheet1!$B$2:$B$5</c:f>
              <c:numCache>
                <c:formatCode>0.0%</c:formatCode>
                <c:ptCount val="4"/>
                <c:pt idx="0">
                  <c:v>0.14699999999999999</c:v>
                </c:pt>
                <c:pt idx="1">
                  <c:v>0.22700000000000001</c:v>
                </c:pt>
                <c:pt idx="2">
                  <c:v>0.36</c:v>
                </c:pt>
                <c:pt idx="3">
                  <c:v>0.26700000000000002</c:v>
                </c:pt>
              </c:numCache>
            </c:numRef>
          </c:val>
          <c:extLst>
            <c:ext xmlns:c16="http://schemas.microsoft.com/office/drawing/2014/chart" uri="{C3380CC4-5D6E-409C-BE32-E72D297353CC}">
              <c16:uniqueId val="{00000008-D511-446D-BC74-FC1912EF9EC2}"/>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285058705106086"/>
          <c:y val="8.8640619547205965E-2"/>
          <c:w val="0.89331135166958742"/>
          <c:h val="0.77647676079744332"/>
        </c:manualLayout>
      </c:layout>
      <c:pieChart>
        <c:varyColors val="1"/>
        <c:ser>
          <c:idx val="0"/>
          <c:order val="0"/>
          <c:tx>
            <c:strRef>
              <c:f>Sheet1!$B$1</c:f>
              <c:strCache>
                <c:ptCount val="1"/>
                <c:pt idx="0">
                  <c:v>Series 1</c:v>
                </c:pt>
              </c:strCache>
            </c:strRef>
          </c:tx>
          <c:dPt>
            <c:idx val="0"/>
            <c:bubble3D val="0"/>
            <c:spPr>
              <a:solidFill>
                <a:srgbClr val="008776"/>
              </a:solidFill>
              <a:ln>
                <a:noFill/>
              </a:ln>
              <a:effectLst/>
            </c:spPr>
            <c:extLst>
              <c:ext xmlns:c16="http://schemas.microsoft.com/office/drawing/2014/chart" uri="{C3380CC4-5D6E-409C-BE32-E72D297353CC}">
                <c16:uniqueId val="{00000001-67CC-4740-986A-4CF8E6CEA3AD}"/>
              </c:ext>
            </c:extLst>
          </c:dPt>
          <c:dPt>
            <c:idx val="1"/>
            <c:bubble3D val="0"/>
            <c:spPr>
              <a:solidFill>
                <a:schemeClr val="accent2"/>
              </a:solidFill>
              <a:ln>
                <a:noFill/>
              </a:ln>
              <a:effectLst/>
            </c:spPr>
            <c:extLst>
              <c:ext xmlns:c16="http://schemas.microsoft.com/office/drawing/2014/chart" uri="{C3380CC4-5D6E-409C-BE32-E72D297353CC}">
                <c16:uniqueId val="{00000003-67CC-4740-986A-4CF8E6CEA3AD}"/>
              </c:ext>
            </c:extLst>
          </c:dPt>
          <c:dPt>
            <c:idx val="2"/>
            <c:bubble3D val="0"/>
            <c:spPr>
              <a:solidFill>
                <a:schemeClr val="accent1"/>
              </a:solidFill>
              <a:ln>
                <a:noFill/>
              </a:ln>
              <a:effectLst/>
            </c:spPr>
            <c:extLst>
              <c:ext xmlns:c16="http://schemas.microsoft.com/office/drawing/2014/chart" uri="{C3380CC4-5D6E-409C-BE32-E72D297353CC}">
                <c16:uniqueId val="{00000005-67CC-4740-986A-4CF8E6CEA3AD}"/>
              </c:ext>
            </c:extLst>
          </c:dPt>
          <c:dPt>
            <c:idx val="3"/>
            <c:bubble3D val="0"/>
            <c:spPr>
              <a:solidFill>
                <a:srgbClr val="5C2352"/>
              </a:solidFill>
              <a:ln>
                <a:noFill/>
              </a:ln>
              <a:effectLst/>
            </c:spPr>
            <c:extLst>
              <c:ext xmlns:c16="http://schemas.microsoft.com/office/drawing/2014/chart" uri="{C3380CC4-5D6E-409C-BE32-E72D297353CC}">
                <c16:uniqueId val="{00000007-67CC-4740-986A-4CF8E6CEA3AD}"/>
              </c:ext>
            </c:extLst>
          </c:dPt>
          <c:dPt>
            <c:idx val="4"/>
            <c:bubble3D val="0"/>
            <c:spPr>
              <a:solidFill>
                <a:srgbClr val="233368"/>
              </a:solidFill>
              <a:ln>
                <a:noFill/>
              </a:ln>
              <a:effectLst/>
            </c:spPr>
            <c:extLst>
              <c:ext xmlns:c16="http://schemas.microsoft.com/office/drawing/2014/chart" uri="{C3380CC4-5D6E-409C-BE32-E72D297353CC}">
                <c16:uniqueId val="{00000009-67CC-4740-986A-4CF8E6CEA3AD}"/>
              </c:ext>
            </c:extLst>
          </c:dPt>
          <c:dLbls>
            <c:dLbl>
              <c:idx val="0"/>
              <c:layout>
                <c:manualLayout>
                  <c:x val="-3.2252862441541762E-2"/>
                  <c:y val="-9.152480322167307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CC-4740-986A-4CF8E6CEA3AD}"/>
                </c:ext>
              </c:extLst>
            </c:dLbl>
            <c:dLbl>
              <c:idx val="3"/>
              <c:layout>
                <c:manualLayout>
                  <c:x val="1.0079019512981777E-2"/>
                  <c:y val="2.288120080541826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7CC-4740-986A-4CF8E6CEA3AD}"/>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Minimal
(&lt;5)</c:v>
                </c:pt>
                <c:pt idx="1">
                  <c:v>Mild
(5–9)</c:v>
                </c:pt>
                <c:pt idx="2">
                  <c:v>Moderate
(10–14)</c:v>
                </c:pt>
                <c:pt idx="3">
                  <c:v>Moderately Severe
(15–19)</c:v>
                </c:pt>
                <c:pt idx="4">
                  <c:v>Severe
(≥20)</c:v>
                </c:pt>
              </c:strCache>
            </c:strRef>
          </c:cat>
          <c:val>
            <c:numRef>
              <c:f>Sheet1!$B$2:$B$6</c:f>
              <c:numCache>
                <c:formatCode>0.0%</c:formatCode>
                <c:ptCount val="5"/>
                <c:pt idx="0">
                  <c:v>2.7E-2</c:v>
                </c:pt>
                <c:pt idx="1">
                  <c:v>0.307</c:v>
                </c:pt>
                <c:pt idx="2">
                  <c:v>0.32</c:v>
                </c:pt>
                <c:pt idx="3">
                  <c:v>0.253</c:v>
                </c:pt>
                <c:pt idx="4">
                  <c:v>9.2999999999999999E-2</c:v>
                </c:pt>
              </c:numCache>
            </c:numRef>
          </c:val>
          <c:extLst>
            <c:ext xmlns:c16="http://schemas.microsoft.com/office/drawing/2014/chart" uri="{C3380CC4-5D6E-409C-BE32-E72D297353CC}">
              <c16:uniqueId val="{0000000A-67CC-4740-986A-4CF8E6CEA3AD}"/>
            </c:ext>
          </c:extLst>
        </c:ser>
        <c:dLbls>
          <c:dLblPos val="outEnd"/>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0.53638</cdr:x>
      <cdr:y>0.12976</cdr:y>
    </cdr:from>
    <cdr:to>
      <cdr:x>0.74984</cdr:x>
      <cdr:y>0.36464</cdr:y>
    </cdr:to>
    <cdr:sp macro="" textlink="">
      <cdr:nvSpPr>
        <cdr:cNvPr id="2" name="TextBox 1">
          <a:extLst xmlns:a="http://schemas.openxmlformats.org/drawingml/2006/main">
            <a:ext uri="{FF2B5EF4-FFF2-40B4-BE49-F238E27FC236}">
              <a16:creationId xmlns:a16="http://schemas.microsoft.com/office/drawing/2014/main" id="{4243B91D-C35D-431E-93E0-EB7D7E7C30D3}"/>
            </a:ext>
          </a:extLst>
        </cdr:cNvPr>
        <cdr:cNvSpPr txBox="1"/>
      </cdr:nvSpPr>
      <cdr:spPr>
        <a:xfrm xmlns:a="http://schemas.openxmlformats.org/drawingml/2006/main">
          <a:off x="3409890" y="720392"/>
          <a:ext cx="1357064" cy="1304068"/>
        </a:xfrm>
        <a:prstGeom xmlns:a="http://schemas.openxmlformats.org/drawingml/2006/main" prst="rect">
          <a:avLst/>
        </a:prstGeom>
      </cdr:spPr>
      <cdr:txBody>
        <a:bodyPr xmlns:a="http://schemas.openxmlformats.org/drawingml/2006/main" vertOverflow="clip" wrap="square" rtlCol="0">
          <a:normAutofit/>
        </a:bodyPr>
        <a:lstStyle xmlns:a="http://schemas.openxmlformats.org/drawingml/2006/main"/>
        <a:p xmlns:a="http://schemas.openxmlformats.org/drawingml/2006/main">
          <a:pPr algn="ctr"/>
          <a:r>
            <a:rPr lang="en-US" sz="1800" dirty="0">
              <a:solidFill>
                <a:schemeClr val="bg1"/>
              </a:solidFill>
              <a:latin typeface="Arial" panose="020B0604020202020204" pitchFamily="34" charset="0"/>
              <a:cs typeface="Arial" panose="020B0604020202020204" pitchFamily="34" charset="0"/>
            </a:rPr>
            <a:t>Broadly Normal Cognition (0–4)</a:t>
          </a:r>
        </a:p>
      </cdr:txBody>
    </cdr:sp>
  </cdr:relSizeAnchor>
  <cdr:relSizeAnchor xmlns:cdr="http://schemas.openxmlformats.org/drawingml/2006/chartDrawing">
    <cdr:from>
      <cdr:x>0.63601</cdr:x>
      <cdr:y>0.37524</cdr:y>
    </cdr:from>
    <cdr:to>
      <cdr:x>0.86457</cdr:x>
      <cdr:y>0.54399</cdr:y>
    </cdr:to>
    <cdr:sp macro="" textlink="">
      <cdr:nvSpPr>
        <cdr:cNvPr id="3" name="TextBox 1">
          <a:extLst xmlns:a="http://schemas.openxmlformats.org/drawingml/2006/main">
            <a:ext uri="{FF2B5EF4-FFF2-40B4-BE49-F238E27FC236}">
              <a16:creationId xmlns:a16="http://schemas.microsoft.com/office/drawing/2014/main" id="{7E097C48-5CA5-446F-BE47-61EE0A987C4D}"/>
            </a:ext>
          </a:extLst>
        </cdr:cNvPr>
        <cdr:cNvSpPr txBox="1"/>
      </cdr:nvSpPr>
      <cdr:spPr>
        <a:xfrm xmlns:a="http://schemas.openxmlformats.org/drawingml/2006/main">
          <a:off x="4043292" y="2083278"/>
          <a:ext cx="1453016" cy="936884"/>
        </a:xfrm>
        <a:prstGeom xmlns:a="http://schemas.openxmlformats.org/drawingml/2006/main" prst="rect">
          <a:avLst/>
        </a:prstGeom>
      </cdr:spPr>
      <cdr:txBody>
        <a:bodyPr xmlns:a="http://schemas.openxmlformats.org/drawingml/2006/main" wrap="square" rtlCol="0">
          <a:norm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solidFill>
                <a:schemeClr val="tx1"/>
              </a:solidFill>
              <a:latin typeface="Arial" panose="020B0604020202020204" pitchFamily="34" charset="0"/>
              <a:cs typeface="Arial" panose="020B0604020202020204" pitchFamily="34" charset="0"/>
            </a:rPr>
            <a:t>Mild Cognitive Complaints (5–8)</a:t>
          </a:r>
        </a:p>
      </cdr:txBody>
    </cdr:sp>
  </cdr:relSizeAnchor>
  <cdr:relSizeAnchor xmlns:cdr="http://schemas.openxmlformats.org/drawingml/2006/chartDrawing">
    <cdr:from>
      <cdr:x>0.29041</cdr:x>
      <cdr:y>0.57353</cdr:y>
    </cdr:from>
    <cdr:to>
      <cdr:x>0.61914</cdr:x>
      <cdr:y>0.78</cdr:y>
    </cdr:to>
    <cdr:sp macro="" textlink="">
      <cdr:nvSpPr>
        <cdr:cNvPr id="4" name="TextBox 1">
          <a:extLst xmlns:a="http://schemas.openxmlformats.org/drawingml/2006/main">
            <a:ext uri="{FF2B5EF4-FFF2-40B4-BE49-F238E27FC236}">
              <a16:creationId xmlns:a16="http://schemas.microsoft.com/office/drawing/2014/main" id="{F9D55B95-DDFC-4C39-AF0A-73F80FBE8F1F}"/>
            </a:ext>
          </a:extLst>
        </cdr:cNvPr>
        <cdr:cNvSpPr txBox="1"/>
      </cdr:nvSpPr>
      <cdr:spPr>
        <a:xfrm xmlns:a="http://schemas.openxmlformats.org/drawingml/2006/main">
          <a:off x="1828799" y="3184164"/>
          <a:ext cx="2070076" cy="1146296"/>
        </a:xfrm>
        <a:prstGeom xmlns:a="http://schemas.openxmlformats.org/drawingml/2006/main" prst="rect">
          <a:avLst/>
        </a:prstGeom>
      </cdr:spPr>
      <cdr:txBody>
        <a:bodyPr xmlns:a="http://schemas.openxmlformats.org/drawingml/2006/main" wrap="square"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solidFill>
                <a:schemeClr val="bg1"/>
              </a:solidFill>
              <a:latin typeface="Arial" panose="020B0604020202020204" pitchFamily="34" charset="0"/>
              <a:cs typeface="Arial" panose="020B0604020202020204" pitchFamily="34" charset="0"/>
            </a:rPr>
            <a:t>Moderate Cognitive Complaints</a:t>
          </a:r>
        </a:p>
        <a:p xmlns:a="http://schemas.openxmlformats.org/drawingml/2006/main">
          <a:pPr algn="ctr"/>
          <a:r>
            <a:rPr lang="en-US" sz="1800" dirty="0">
              <a:solidFill>
                <a:schemeClr val="bg1"/>
              </a:solidFill>
              <a:latin typeface="Arial" panose="020B0604020202020204" pitchFamily="34" charset="0"/>
              <a:cs typeface="Arial" panose="020B0604020202020204" pitchFamily="34" charset="0"/>
            </a:rPr>
            <a:t>(9–14)</a:t>
          </a:r>
        </a:p>
      </cdr:txBody>
    </cdr:sp>
  </cdr:relSizeAnchor>
  <cdr:relSizeAnchor xmlns:cdr="http://schemas.openxmlformats.org/drawingml/2006/chartDrawing">
    <cdr:from>
      <cdr:x>0.29178</cdr:x>
      <cdr:y>0.21578</cdr:y>
    </cdr:from>
    <cdr:to>
      <cdr:x>0.53524</cdr:x>
      <cdr:y>0.43176</cdr:y>
    </cdr:to>
    <cdr:sp macro="" textlink="">
      <cdr:nvSpPr>
        <cdr:cNvPr id="5" name="TextBox 1">
          <a:extLst xmlns:a="http://schemas.openxmlformats.org/drawingml/2006/main">
            <a:ext uri="{FF2B5EF4-FFF2-40B4-BE49-F238E27FC236}">
              <a16:creationId xmlns:a16="http://schemas.microsoft.com/office/drawing/2014/main" id="{D95D869D-F2E0-4DC4-923E-5BCE113F15C2}"/>
            </a:ext>
          </a:extLst>
        </cdr:cNvPr>
        <cdr:cNvSpPr txBox="1"/>
      </cdr:nvSpPr>
      <cdr:spPr>
        <a:xfrm xmlns:a="http://schemas.openxmlformats.org/drawingml/2006/main">
          <a:off x="1837426" y="1197974"/>
          <a:ext cx="1533132" cy="1199108"/>
        </a:xfrm>
        <a:prstGeom xmlns:a="http://schemas.openxmlformats.org/drawingml/2006/main" prst="rect">
          <a:avLst/>
        </a:prstGeom>
      </cdr:spPr>
      <cdr:txBody>
        <a:bodyPr xmlns:a="http://schemas.openxmlformats.org/drawingml/2006/main" wrap="square" rtlCol="0">
          <a:norm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solidFill>
                <a:schemeClr val="bg1"/>
              </a:solidFill>
              <a:latin typeface="Arial" panose="020B0604020202020204" pitchFamily="34" charset="0"/>
              <a:cs typeface="Arial" panose="020B0604020202020204" pitchFamily="34" charset="0"/>
            </a:rPr>
            <a:t>Severe Cognitive Complaints</a:t>
          </a:r>
        </a:p>
        <a:p xmlns:a="http://schemas.openxmlformats.org/drawingml/2006/main">
          <a:pPr algn="ctr"/>
          <a:r>
            <a:rPr lang="en-US" sz="1800" dirty="0">
              <a:solidFill>
                <a:schemeClr val="bg1"/>
              </a:solidFill>
              <a:latin typeface="Arial" panose="020B0604020202020204" pitchFamily="34" charset="0"/>
              <a:cs typeface="Arial" panose="020B0604020202020204" pitchFamily="34" charset="0"/>
            </a:rPr>
            <a:t>(15–18)</a:t>
          </a:r>
        </a:p>
      </cdr:txBody>
    </cdr:sp>
  </cdr:relSizeAnchor>
</c:userShapes>
</file>

<file path=ppt/drawings/drawing2.xml><?xml version="1.0" encoding="utf-8"?>
<c:userShapes xmlns:c="http://schemas.openxmlformats.org/drawingml/2006/chart">
  <cdr:relSizeAnchor xmlns:cdr="http://schemas.openxmlformats.org/drawingml/2006/chartDrawing">
    <cdr:from>
      <cdr:x>0.57357</cdr:x>
      <cdr:y>0.03956</cdr:y>
    </cdr:from>
    <cdr:to>
      <cdr:x>0.64536</cdr:x>
      <cdr:y>0.09086</cdr:y>
    </cdr:to>
    <cdr:cxnSp macro="">
      <cdr:nvCxnSpPr>
        <cdr:cNvPr id="7" name="Straight Connector 6">
          <a:extLst xmlns:a="http://schemas.openxmlformats.org/drawingml/2006/main">
            <a:ext uri="{FF2B5EF4-FFF2-40B4-BE49-F238E27FC236}">
              <a16:creationId xmlns:a16="http://schemas.microsoft.com/office/drawing/2014/main" id="{A1007258-8F67-4DFD-A949-38299FD0FC82}"/>
            </a:ext>
          </a:extLst>
        </cdr:cNvPr>
        <cdr:cNvCxnSpPr/>
      </cdr:nvCxnSpPr>
      <cdr:spPr>
        <a:xfrm xmlns:a="http://schemas.openxmlformats.org/drawingml/2006/main" flipV="1">
          <a:off x="4951070" y="214350"/>
          <a:ext cx="619742" cy="277996"/>
        </a:xfrm>
        <a:prstGeom xmlns:a="http://schemas.openxmlformats.org/drawingml/2006/main" prst="line">
          <a:avLst/>
        </a:prstGeom>
        <a:ln xmlns:a="http://schemas.openxmlformats.org/drawingml/2006/main" w="1587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7AFF01-A22B-724D-BDC9-0041138BE838}" type="datetimeFigureOut">
              <a:rPr lang="en-US" smtClean="0"/>
              <a:t>3/3/2022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12FCB0-F58F-F44E-B726-A053D7B4F519}" type="slidenum">
              <a:rPr lang="en-US" smtClean="0"/>
              <a:t>‹#›</a:t>
            </a:fld>
            <a:endParaRPr lang="en-US" dirty="0"/>
          </a:p>
        </p:txBody>
      </p:sp>
    </p:spTree>
    <p:extLst>
      <p:ext uri="{BB962C8B-B14F-4D97-AF65-F5344CB8AC3E}">
        <p14:creationId xmlns:p14="http://schemas.microsoft.com/office/powerpoint/2010/main" val="4014895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5</a:t>
            </a:fld>
            <a:endParaRPr lang="en-US" dirty="0"/>
          </a:p>
        </p:txBody>
      </p:sp>
    </p:spTree>
    <p:extLst>
      <p:ext uri="{BB962C8B-B14F-4D97-AF65-F5344CB8AC3E}">
        <p14:creationId xmlns:p14="http://schemas.microsoft.com/office/powerpoint/2010/main" val="2422649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effectLst/>
              </a:rPr>
              <a:t>annotation for new data "Other"</a:t>
            </a:r>
            <a:br>
              <a:rPr lang="en-US" sz="1200" dirty="0">
                <a:effectLst/>
              </a:rPr>
            </a:br>
            <a:r>
              <a:rPr lang="en-US" sz="1200" dirty="0">
                <a:effectLst/>
              </a:rPr>
              <a:t>ICON_Jazz-ARISE_2021JUN24_v2.pdf p29C√</a:t>
            </a:r>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solidFill>
                  <a:srgbClr val="FF0000"/>
                </a:solidFill>
                <a:effectLst/>
              </a:rPr>
              <a:t>New annotations for “Histamine” and “Sodium oxybate”: ICON_Jazz-ARISE_2021JUN24_v2.pdf p29A√</a:t>
            </a:r>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solidFill>
                  <a:srgbClr val="FF0000"/>
                </a:solidFill>
                <a:effectLst/>
              </a:rPr>
              <a:t>New annotations for footnote “a”:  ICON_Jazz-ARISE_2021JUN24_v2.pdf p30A√ </a:t>
            </a:r>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solidFill>
                  <a:srgbClr val="FF0000"/>
                </a:solidFill>
                <a:effectLst/>
              </a:rPr>
              <a:t>New annotations for footnote “b”:  ICON_Jazz-ARISE_2021JUN24_v2.pdf p29D√  </a:t>
            </a:r>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solidFill>
                  <a:srgbClr val="FF0000"/>
                </a:solidFill>
                <a:effectLst/>
              </a:rPr>
              <a:t>New annotations for footnote “c”:  ICON_Jazz-ARISE_2021JUN24_v2.pdf p30B√</a:t>
            </a:r>
          </a:p>
          <a:p>
            <a:pPr marL="0" marR="0" lvl="0" indent="0" algn="l" defTabSz="1828891" rtl="0" eaLnBrk="1" fontAlgn="auto" latinLnBrk="0" hangingPunct="1">
              <a:lnSpc>
                <a:spcPct val="100000"/>
              </a:lnSpc>
              <a:spcBef>
                <a:spcPts val="0"/>
              </a:spcBef>
              <a:spcAft>
                <a:spcPts val="0"/>
              </a:spcAft>
              <a:buClrTx/>
              <a:buSzTx/>
              <a:buFontTx/>
              <a:buNone/>
              <a:tabLst/>
              <a:defRPr/>
            </a:pPr>
            <a:endParaRPr lang="en-US" sz="1200" dirty="0">
              <a:solidFill>
                <a:srgbClr val="FF0000"/>
              </a:solidFill>
              <a:effectLst/>
            </a:endParaRPr>
          </a:p>
          <a:p>
            <a:pPr marL="0" marR="0" lvl="0" indent="0" algn="l" defTabSz="1828891" rtl="0" eaLnBrk="1" fontAlgn="auto" latinLnBrk="0" hangingPunct="1">
              <a:lnSpc>
                <a:spcPct val="100000"/>
              </a:lnSpc>
              <a:spcBef>
                <a:spcPts val="0"/>
              </a:spcBef>
              <a:spcAft>
                <a:spcPts val="0"/>
              </a:spcAft>
              <a:buClrTx/>
              <a:buSzTx/>
              <a:buFontTx/>
              <a:buNone/>
              <a:tabLst/>
              <a:defRPr/>
            </a:pPr>
            <a:endParaRPr lang="en-US" sz="1200" dirty="0">
              <a:effectLst/>
            </a:endParaRPr>
          </a:p>
          <a:p>
            <a:endParaRPr lang="en-US" sz="1200" dirty="0"/>
          </a:p>
          <a:p>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7</a:t>
            </a:fld>
            <a:endParaRPr lang="en-US" dirty="0"/>
          </a:p>
        </p:txBody>
      </p:sp>
    </p:spTree>
    <p:extLst>
      <p:ext uri="{BB962C8B-B14F-4D97-AF65-F5344CB8AC3E}">
        <p14:creationId xmlns:p14="http://schemas.microsoft.com/office/powerpoint/2010/main" val="605470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ICON_Jazz_ARISE_2021JUN24_v2.pdf p29 E, p30 C, D</a:t>
            </a:r>
            <a:r>
              <a:rPr lang="en-US" sz="1200" dirty="0">
                <a:solidFill>
                  <a:srgbClr val="FF0000"/>
                </a:solidFill>
                <a:effectLst/>
              </a:rPr>
              <a:t>√</a:t>
            </a:r>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8</a:t>
            </a:fld>
            <a:endParaRPr lang="en-US" dirty="0"/>
          </a:p>
        </p:txBody>
      </p:sp>
    </p:spTree>
    <p:extLst>
      <p:ext uri="{BB962C8B-B14F-4D97-AF65-F5344CB8AC3E}">
        <p14:creationId xmlns:p14="http://schemas.microsoft.com/office/powerpoint/2010/main" val="1707802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ea typeface="Times New Roman" panose="02020603050405020304" pitchFamily="18" charset="0"/>
              </a:rPr>
              <a:t>New annotations: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Times New Roman" panose="02020603050405020304" pitchFamily="18" charset="0"/>
              </a:rPr>
              <a:t>Social Roles: ARISE_20220204.pdf, p27A√ </a:t>
            </a:r>
            <a:endParaRPr lang="en-US" sz="1200" b="1" dirty="0">
              <a:effectLst/>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Times New Roman" panose="02020603050405020304" pitchFamily="18" charset="0"/>
              </a:rPr>
              <a:t>Stigma: ARISE_20220204.pdf, p27B√</a:t>
            </a:r>
            <a:endParaRPr lang="en-US" sz="1200" b="1" dirty="0">
              <a:effectLst/>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Times New Roman" panose="02020603050405020304" pitchFamily="18" charset="0"/>
              </a:rPr>
              <a:t>Reference T-scores: Neuro-QoL_User_Manual_v2_24March2015.pdf p13A, p27A√</a:t>
            </a:r>
            <a:endParaRPr lang="en-US" sz="1200" dirty="0"/>
          </a:p>
          <a:p>
            <a:endParaRPr lang="en-US" sz="1200" dirty="0"/>
          </a:p>
          <a:p>
            <a:r>
              <a:rPr lang="en-US" sz="1200" dirty="0"/>
              <a:t>Update – split graph into 2</a:t>
            </a:r>
          </a:p>
          <a:p>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9</a:t>
            </a:fld>
            <a:endParaRPr lang="en-US" dirty="0"/>
          </a:p>
        </p:txBody>
      </p:sp>
    </p:spTree>
    <p:extLst>
      <p:ext uri="{BB962C8B-B14F-4D97-AF65-F5344CB8AC3E}">
        <p14:creationId xmlns:p14="http://schemas.microsoft.com/office/powerpoint/2010/main" val="1737493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11</a:t>
            </a:fld>
            <a:endParaRPr lang="en-US" dirty="0"/>
          </a:p>
        </p:txBody>
      </p:sp>
    </p:spTree>
    <p:extLst>
      <p:ext uri="{BB962C8B-B14F-4D97-AF65-F5344CB8AC3E}">
        <p14:creationId xmlns:p14="http://schemas.microsoft.com/office/powerpoint/2010/main" val="2354967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New annotation for pie chart: ICON_Jazz_ARISE_2021JUN24_v2 p23A</a:t>
            </a:r>
            <a:r>
              <a:rPr lang="en-US" sz="1200" dirty="0">
                <a:solidFill>
                  <a:srgbClr val="FF0000"/>
                </a:solidFill>
                <a:effectLst/>
              </a:rPr>
              <a:t>√</a:t>
            </a:r>
            <a:endParaRPr lang="en-US" dirty="0">
              <a:solidFill>
                <a:srgbClr val="FF0000"/>
              </a:solidFill>
            </a:endParaRPr>
          </a:p>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AF12FCB0-F58F-F44E-B726-A053D7B4F519}" type="slidenum">
              <a:rPr lang="en-US" smtClean="0"/>
              <a:t>12</a:t>
            </a:fld>
            <a:endParaRPr lang="en-US" dirty="0"/>
          </a:p>
        </p:txBody>
      </p:sp>
    </p:spTree>
    <p:extLst>
      <p:ext uri="{BB962C8B-B14F-4D97-AF65-F5344CB8AC3E}">
        <p14:creationId xmlns:p14="http://schemas.microsoft.com/office/powerpoint/2010/main" val="3663039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New annotation for pie chart: ICON_Jazz_ARISE_2021JUN24_v2 p24A</a:t>
            </a:r>
            <a:r>
              <a:rPr lang="en-US" sz="1200" dirty="0">
                <a:solidFill>
                  <a:srgbClr val="FF0000"/>
                </a:solidFill>
                <a:effectLst/>
              </a:rPr>
              <a:t>√</a:t>
            </a:r>
            <a:endParaRPr lang="en-US" dirty="0">
              <a:solidFill>
                <a:srgbClr val="FF0000"/>
              </a:solidFill>
            </a:endParaRPr>
          </a:p>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AF12FCB0-F58F-F44E-B726-A053D7B4F519}" type="slidenum">
              <a:rPr lang="en-US" smtClean="0"/>
              <a:t>13</a:t>
            </a:fld>
            <a:endParaRPr lang="en-US" dirty="0"/>
          </a:p>
        </p:txBody>
      </p:sp>
    </p:spTree>
    <p:extLst>
      <p:ext uri="{BB962C8B-B14F-4D97-AF65-F5344CB8AC3E}">
        <p14:creationId xmlns:p14="http://schemas.microsoft.com/office/powerpoint/2010/main" val="2102441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Annotations: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Bullet 2: Summarizes neuroqol figure - </a:t>
            </a:r>
            <a:r>
              <a:rPr lang="en-US" sz="1200" dirty="0">
                <a:effectLst/>
                <a:ea typeface="Times New Roman" panose="02020603050405020304" pitchFamily="18" charset="0"/>
              </a:rPr>
              <a:t>Stigma: ARISE_20220204.pdf, p27B; Reference T-scores: Neuro-QoL_User_Manual_v2_24March2015.pdf p13A, p27A√√</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Bullet 3: Summarizes WPAI:SHP figure - ICON_Jazz_ARISE_2021JUN24_v2 p26A (absenteeism), p26B (presenteeism), p26C (absenteeism + presenteeism), 26D (activity impairment);</a:t>
            </a:r>
            <a:r>
              <a:rPr lang="en-US" sz="1200" dirty="0">
                <a:solidFill>
                  <a:srgbClr val="FF0000"/>
                </a:solidFill>
                <a:effectLst/>
              </a:rPr>
              <a:t>√</a:t>
            </a:r>
            <a:r>
              <a:rPr lang="en-US" sz="1200" dirty="0"/>
              <a:t> </a:t>
            </a:r>
            <a:r>
              <a:rPr lang="en-US" sz="1200" dirty="0">
                <a:effectLst/>
                <a:ea typeface="Times New Roman" panose="02020603050405020304" pitchFamily="18" charset="0"/>
                <a:cs typeface="Times New Roman" panose="02020603050405020304" pitchFamily="18" charset="0"/>
              </a:rPr>
              <a:t>20210913.pdf (n, mean, SD, median, Q1, Q3) p7A (absenteeism) p7B (presenteeism), p7C (</a:t>
            </a:r>
            <a:r>
              <a:rPr lang="en-US" sz="1200" dirty="0"/>
              <a:t>absenteeism + presenteeism), p7D (activity impairment)</a:t>
            </a:r>
            <a:r>
              <a:rPr lang="en-US" sz="1200" dirty="0">
                <a:solidFill>
                  <a:srgbClr val="FF0000"/>
                </a:solidFill>
                <a:effectLst/>
              </a:rPr>
              <a:t>√</a:t>
            </a:r>
            <a:endParaRPr lang="en-US" sz="1200" dirty="0"/>
          </a:p>
          <a:p>
            <a:r>
              <a:rPr lang="en-US" sz="1200" dirty="0"/>
              <a:t>Bullet 4: Summarizes BC-CCI and PHQ-9 figures</a:t>
            </a:r>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t>BC-CCI: ICON_Jazz_ARISE_2021JUN24_v2 p22A – 36.0 + 26.7 &gt; 50%</a:t>
            </a:r>
            <a:r>
              <a:rPr lang="en-US" sz="1200" dirty="0">
                <a:solidFill>
                  <a:srgbClr val="FF0000"/>
                </a:solidFill>
                <a:effectLst/>
              </a:rPr>
              <a:t>√</a:t>
            </a:r>
            <a:endParaRPr lang="en-US" sz="1200" dirty="0"/>
          </a:p>
          <a:p>
            <a:pPr marL="0" marR="0" lvl="0" indent="0" algn="l" defTabSz="1828891" rtl="0" eaLnBrk="1" fontAlgn="auto" latinLnBrk="0" hangingPunct="1">
              <a:lnSpc>
                <a:spcPct val="100000"/>
              </a:lnSpc>
              <a:spcBef>
                <a:spcPts val="0"/>
              </a:spcBef>
              <a:spcAft>
                <a:spcPts val="0"/>
              </a:spcAft>
              <a:buClrTx/>
              <a:buSzTx/>
              <a:buFontTx/>
              <a:buNone/>
              <a:tabLst/>
              <a:defRPr/>
            </a:pPr>
            <a:r>
              <a:rPr lang="en-US" sz="1200" dirty="0"/>
              <a:t>PHQ-9: ICON_Jazz_ARISE_2021JUN24_v2 p24A – 24 + 19 + 7 = (50/75)*100 = 66.667%</a:t>
            </a:r>
            <a:r>
              <a:rPr lang="en-US" sz="1200" dirty="0">
                <a:solidFill>
                  <a:srgbClr val="FF0000"/>
                </a:solidFill>
                <a:effectLst/>
              </a:rPr>
              <a:t>√</a:t>
            </a:r>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AF12FCB0-F58F-F44E-B726-A053D7B4F519}" type="slidenum">
              <a:rPr lang="en-US" smtClean="0"/>
              <a:t>14</a:t>
            </a:fld>
            <a:endParaRPr lang="en-US" dirty="0"/>
          </a:p>
        </p:txBody>
      </p:sp>
    </p:spTree>
    <p:extLst>
      <p:ext uri="{BB962C8B-B14F-4D97-AF65-F5344CB8AC3E}">
        <p14:creationId xmlns:p14="http://schemas.microsoft.com/office/powerpoint/2010/main" val="1638512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3666EA-DF1F-D246-A8D5-4ADBA4F310B1}"/>
              </a:ext>
            </a:extLst>
          </p:cNvPr>
          <p:cNvPicPr>
            <a:picLocks noChangeAspect="1"/>
          </p:cNvPicPr>
          <p:nvPr userDrawn="1"/>
        </p:nvPicPr>
        <p:blipFill>
          <a:blip r:embed="rId2"/>
          <a:srcRect/>
          <a:stretch/>
        </p:blipFill>
        <p:spPr>
          <a:xfrm>
            <a:off x="5639" y="0"/>
            <a:ext cx="12180721" cy="6857999"/>
          </a:xfrm>
          <a:prstGeom prst="rect">
            <a:avLst/>
          </a:prstGeom>
        </p:spPr>
      </p:pic>
    </p:spTree>
    <p:extLst>
      <p:ext uri="{BB962C8B-B14F-4D97-AF65-F5344CB8AC3E}">
        <p14:creationId xmlns:p14="http://schemas.microsoft.com/office/powerpoint/2010/main" val="36757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F27D227-4024-A445-A1C7-66FEE10D153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1EC6784-9246-9749-A726-9134E322DE2C}"/>
              </a:ext>
            </a:extLst>
          </p:cNvPr>
          <p:cNvSpPr>
            <a:spLocks noGrp="1"/>
          </p:cNvSpPr>
          <p:nvPr>
            <p:ph type="ctrTitle"/>
          </p:nvPr>
        </p:nvSpPr>
        <p:spPr>
          <a:xfrm>
            <a:off x="2324100" y="1542666"/>
            <a:ext cx="9278132" cy="2387600"/>
          </a:xfrm>
        </p:spPr>
        <p:txBody>
          <a:bodyPr anchor="b"/>
          <a:lstStyle>
            <a:lvl1pPr algn="l">
              <a:lnSpc>
                <a:spcPct val="80000"/>
              </a:lnSpc>
              <a:defRPr sz="6000" b="1" i="0" spc="-200" baseline="0">
                <a:solidFill>
                  <a:srgbClr val="223E67"/>
                </a:solidFill>
                <a:latin typeface="News Gothic MT" panose="020B050302010302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DB1BE505-DACE-6F45-9FF2-2885C593EB86}"/>
              </a:ext>
            </a:extLst>
          </p:cNvPr>
          <p:cNvSpPr>
            <a:spLocks noGrp="1"/>
          </p:cNvSpPr>
          <p:nvPr>
            <p:ph type="subTitle" idx="1"/>
          </p:nvPr>
        </p:nvSpPr>
        <p:spPr>
          <a:xfrm>
            <a:off x="2324100" y="4022341"/>
            <a:ext cx="9278132" cy="1655762"/>
          </a:xfrm>
        </p:spPr>
        <p:txBody>
          <a:bodyPr>
            <a:normAutofit/>
          </a:bodyPr>
          <a:lstStyle>
            <a:lvl1pPr marL="0" indent="0" algn="l">
              <a:buNone/>
              <a:defRPr sz="30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238247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064" userDrawn="1">
          <p15:clr>
            <a:srgbClr val="FBAE40"/>
          </p15:clr>
        </p15:guide>
        <p15:guide id="2" pos="146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6EAA-0D8F-184C-A05F-B391316007DE}"/>
              </a:ext>
            </a:extLst>
          </p:cNvPr>
          <p:cNvSpPr>
            <a:spLocks noGrp="1"/>
          </p:cNvSpPr>
          <p:nvPr>
            <p:ph type="title"/>
          </p:nvPr>
        </p:nvSpPr>
        <p:spPr>
          <a:xfrm>
            <a:off x="2324100" y="291416"/>
            <a:ext cx="9258300" cy="1325563"/>
          </a:xfrm>
        </p:spPr>
        <p:txBody>
          <a:bodyPr anchor="t" anchorCtr="0"/>
          <a:lstStyle>
            <a:lvl1pPr>
              <a:defRPr b="1" i="0" spc="-150" baseline="0">
                <a:solidFill>
                  <a:srgbClr val="223E67"/>
                </a:solidFill>
                <a:latin typeface="News Gothic MT" panose="020B0503020103020203"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AB2FE52-FFEE-3948-AE56-552B16E0EFEA}"/>
              </a:ext>
            </a:extLst>
          </p:cNvPr>
          <p:cNvSpPr>
            <a:spLocks noGrp="1"/>
          </p:cNvSpPr>
          <p:nvPr>
            <p:ph idx="1"/>
          </p:nvPr>
        </p:nvSpPr>
        <p:spPr>
          <a:xfrm>
            <a:off x="2324100" y="1825625"/>
            <a:ext cx="9258300" cy="4535418"/>
          </a:xfrm>
        </p:spPr>
        <p:txBody>
          <a:bodyPr/>
          <a:lstStyle>
            <a:lvl1pPr marL="173038" indent="-173038">
              <a:tabLs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DF9A69D1-6B3A-6F4C-A68A-7EA81972FC00}"/>
              </a:ext>
            </a:extLst>
          </p:cNvPr>
          <p:cNvPicPr>
            <a:picLocks noChangeAspect="1"/>
          </p:cNvPicPr>
          <p:nvPr userDrawn="1"/>
        </p:nvPicPr>
        <p:blipFill>
          <a:blip r:embed="rId2"/>
          <a:srcRect/>
          <a:stretch/>
        </p:blipFill>
        <p:spPr>
          <a:xfrm>
            <a:off x="0" y="0"/>
            <a:ext cx="2030120" cy="6858000"/>
          </a:xfrm>
          <a:prstGeom prst="rect">
            <a:avLst/>
          </a:prstGeom>
        </p:spPr>
      </p:pic>
    </p:spTree>
    <p:extLst>
      <p:ext uri="{BB962C8B-B14F-4D97-AF65-F5344CB8AC3E}">
        <p14:creationId xmlns:p14="http://schemas.microsoft.com/office/powerpoint/2010/main" val="349029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146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29E356-C657-984F-8049-52F3F8BFAF40}"/>
              </a:ext>
            </a:extLst>
          </p:cNvPr>
          <p:cNvSpPr>
            <a:spLocks noGrp="1"/>
          </p:cNvSpPr>
          <p:nvPr>
            <p:ph sz="half" idx="1"/>
          </p:nvPr>
        </p:nvSpPr>
        <p:spPr>
          <a:xfrm>
            <a:off x="2324100" y="1825625"/>
            <a:ext cx="4562061" cy="4525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24DA78-93D8-8D46-813E-56598C275BEE}"/>
              </a:ext>
            </a:extLst>
          </p:cNvPr>
          <p:cNvSpPr>
            <a:spLocks noGrp="1"/>
          </p:cNvSpPr>
          <p:nvPr>
            <p:ph sz="half" idx="2"/>
          </p:nvPr>
        </p:nvSpPr>
        <p:spPr>
          <a:xfrm>
            <a:off x="7020338" y="1825625"/>
            <a:ext cx="4562061" cy="4525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F5BFE639-79AA-8649-B082-E981137A1084}"/>
              </a:ext>
            </a:extLst>
          </p:cNvPr>
          <p:cNvSpPr>
            <a:spLocks noGrp="1"/>
          </p:cNvSpPr>
          <p:nvPr>
            <p:ph type="title"/>
          </p:nvPr>
        </p:nvSpPr>
        <p:spPr>
          <a:xfrm>
            <a:off x="2324100" y="291416"/>
            <a:ext cx="9258300" cy="1325563"/>
          </a:xfrm>
        </p:spPr>
        <p:txBody>
          <a:bodyPr anchor="t" anchorCtr="0"/>
          <a:lstStyle>
            <a:lvl1pPr>
              <a:defRPr b="1" i="0" spc="-150" baseline="0">
                <a:solidFill>
                  <a:srgbClr val="223E67"/>
                </a:solidFill>
                <a:latin typeface="News Gothic MT" panose="020B0503020103020203"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D12C3B45-9666-F642-8863-705EFA0F5356}"/>
              </a:ext>
            </a:extLst>
          </p:cNvPr>
          <p:cNvPicPr>
            <a:picLocks noChangeAspect="1"/>
          </p:cNvPicPr>
          <p:nvPr userDrawn="1"/>
        </p:nvPicPr>
        <p:blipFill>
          <a:blip r:embed="rId2"/>
          <a:srcRect/>
          <a:stretch/>
        </p:blipFill>
        <p:spPr>
          <a:xfrm>
            <a:off x="0" y="0"/>
            <a:ext cx="2030120" cy="6858000"/>
          </a:xfrm>
          <a:prstGeom prst="rect">
            <a:avLst/>
          </a:prstGeom>
        </p:spPr>
      </p:pic>
    </p:spTree>
    <p:extLst>
      <p:ext uri="{BB962C8B-B14F-4D97-AF65-F5344CB8AC3E}">
        <p14:creationId xmlns:p14="http://schemas.microsoft.com/office/powerpoint/2010/main" val="258028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146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AC8FC19-F568-E946-8DC1-771A3C8E6626}"/>
              </a:ext>
            </a:extLst>
          </p:cNvPr>
          <p:cNvSpPr>
            <a:spLocks noGrp="1"/>
          </p:cNvSpPr>
          <p:nvPr>
            <p:ph type="body" idx="1"/>
          </p:nvPr>
        </p:nvSpPr>
        <p:spPr>
          <a:xfrm>
            <a:off x="2324100" y="1681163"/>
            <a:ext cx="45459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84D503-B941-7C40-9E39-64105D1D5186}"/>
              </a:ext>
            </a:extLst>
          </p:cNvPr>
          <p:cNvSpPr>
            <a:spLocks noGrp="1"/>
          </p:cNvSpPr>
          <p:nvPr>
            <p:ph sz="half" idx="2"/>
          </p:nvPr>
        </p:nvSpPr>
        <p:spPr>
          <a:xfrm>
            <a:off x="2324100" y="2505075"/>
            <a:ext cx="4545937" cy="38559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3A24EE9-E548-FD4F-93F2-509DF48AF242}"/>
              </a:ext>
            </a:extLst>
          </p:cNvPr>
          <p:cNvSpPr>
            <a:spLocks noGrp="1"/>
          </p:cNvSpPr>
          <p:nvPr>
            <p:ph type="body" sz="quarter" idx="3"/>
          </p:nvPr>
        </p:nvSpPr>
        <p:spPr>
          <a:xfrm>
            <a:off x="7023948" y="1681163"/>
            <a:ext cx="45683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0FB423-35F9-C643-9885-359A7DABFBE8}"/>
              </a:ext>
            </a:extLst>
          </p:cNvPr>
          <p:cNvSpPr>
            <a:spLocks noGrp="1"/>
          </p:cNvSpPr>
          <p:nvPr>
            <p:ph sz="quarter" idx="4"/>
          </p:nvPr>
        </p:nvSpPr>
        <p:spPr>
          <a:xfrm>
            <a:off x="7023948" y="2505075"/>
            <a:ext cx="4568324" cy="3855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D063F3E4-F20C-D44D-8D6C-2EC0086A9AFD}"/>
              </a:ext>
            </a:extLst>
          </p:cNvPr>
          <p:cNvSpPr>
            <a:spLocks noGrp="1"/>
          </p:cNvSpPr>
          <p:nvPr>
            <p:ph type="title"/>
          </p:nvPr>
        </p:nvSpPr>
        <p:spPr>
          <a:xfrm>
            <a:off x="2324100" y="291416"/>
            <a:ext cx="9258300" cy="1325563"/>
          </a:xfrm>
        </p:spPr>
        <p:txBody>
          <a:bodyPr anchor="t" anchorCtr="0"/>
          <a:lstStyle>
            <a:lvl1pPr>
              <a:defRPr b="1" i="0" spc="-150" baseline="0">
                <a:solidFill>
                  <a:srgbClr val="223E67"/>
                </a:solidFill>
                <a:latin typeface="News Gothic MT" panose="020B0503020103020203" pitchFamily="34" charset="0"/>
              </a:defRPr>
            </a:lvl1pPr>
          </a:lstStyle>
          <a:p>
            <a:r>
              <a:rPr lang="en-US" dirty="0"/>
              <a:t>Click to edit Master title style</a:t>
            </a:r>
          </a:p>
        </p:txBody>
      </p:sp>
      <p:pic>
        <p:nvPicPr>
          <p:cNvPr id="13" name="Picture 12">
            <a:extLst>
              <a:ext uri="{FF2B5EF4-FFF2-40B4-BE49-F238E27FC236}">
                <a16:creationId xmlns:a16="http://schemas.microsoft.com/office/drawing/2014/main" id="{0A2AD7AB-A363-A049-B69A-898C76765AE5}"/>
              </a:ext>
            </a:extLst>
          </p:cNvPr>
          <p:cNvPicPr>
            <a:picLocks noChangeAspect="1"/>
          </p:cNvPicPr>
          <p:nvPr userDrawn="1"/>
        </p:nvPicPr>
        <p:blipFill>
          <a:blip r:embed="rId2"/>
          <a:srcRect/>
          <a:stretch/>
        </p:blipFill>
        <p:spPr>
          <a:xfrm>
            <a:off x="0" y="0"/>
            <a:ext cx="2030120" cy="6858000"/>
          </a:xfrm>
          <a:prstGeom prst="rect">
            <a:avLst/>
          </a:prstGeom>
        </p:spPr>
      </p:pic>
    </p:spTree>
    <p:extLst>
      <p:ext uri="{BB962C8B-B14F-4D97-AF65-F5344CB8AC3E}">
        <p14:creationId xmlns:p14="http://schemas.microsoft.com/office/powerpoint/2010/main" val="304451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146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4B566-4068-B249-A3D8-04F2D13FC763}"/>
              </a:ext>
            </a:extLst>
          </p:cNvPr>
          <p:cNvSpPr>
            <a:spLocks noGrp="1"/>
          </p:cNvSpPr>
          <p:nvPr>
            <p:ph type="title"/>
          </p:nvPr>
        </p:nvSpPr>
        <p:spPr>
          <a:xfrm>
            <a:off x="2324100" y="400832"/>
            <a:ext cx="3539573" cy="1229185"/>
          </a:xfrm>
        </p:spPr>
        <p:txBody>
          <a:bodyPr anchor="t" anchorCtr="0"/>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0B68B89-0A00-C840-9F1F-D66B37250169}"/>
              </a:ext>
            </a:extLst>
          </p:cNvPr>
          <p:cNvSpPr>
            <a:spLocks noGrp="1"/>
          </p:cNvSpPr>
          <p:nvPr>
            <p:ph idx="1"/>
          </p:nvPr>
        </p:nvSpPr>
        <p:spPr>
          <a:xfrm>
            <a:off x="6158051" y="400832"/>
            <a:ext cx="5555859" cy="596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F772FC-2347-F243-BF71-FC2DF86BE7E6}"/>
              </a:ext>
            </a:extLst>
          </p:cNvPr>
          <p:cNvSpPr>
            <a:spLocks noGrp="1"/>
          </p:cNvSpPr>
          <p:nvPr>
            <p:ph type="body" sz="half" idx="2"/>
          </p:nvPr>
        </p:nvSpPr>
        <p:spPr>
          <a:xfrm>
            <a:off x="2324100" y="1630017"/>
            <a:ext cx="3539573" cy="47335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0" name="Picture 9">
            <a:extLst>
              <a:ext uri="{FF2B5EF4-FFF2-40B4-BE49-F238E27FC236}">
                <a16:creationId xmlns:a16="http://schemas.microsoft.com/office/drawing/2014/main" id="{6B2D4DA5-B65E-F842-972E-E382382CE7F8}"/>
              </a:ext>
            </a:extLst>
          </p:cNvPr>
          <p:cNvPicPr>
            <a:picLocks noChangeAspect="1"/>
          </p:cNvPicPr>
          <p:nvPr userDrawn="1"/>
        </p:nvPicPr>
        <p:blipFill>
          <a:blip r:embed="rId2"/>
          <a:srcRect/>
          <a:stretch/>
        </p:blipFill>
        <p:spPr>
          <a:xfrm>
            <a:off x="0" y="0"/>
            <a:ext cx="2030120" cy="6858000"/>
          </a:xfrm>
          <a:prstGeom prst="rect">
            <a:avLst/>
          </a:prstGeom>
        </p:spPr>
      </p:pic>
    </p:spTree>
    <p:extLst>
      <p:ext uri="{BB962C8B-B14F-4D97-AF65-F5344CB8AC3E}">
        <p14:creationId xmlns:p14="http://schemas.microsoft.com/office/powerpoint/2010/main" val="1390292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146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E470F46-9ACF-D742-BDDF-58CF84DDD528}"/>
              </a:ext>
            </a:extLst>
          </p:cNvPr>
          <p:cNvPicPr>
            <a:picLocks noChangeAspect="1"/>
          </p:cNvPicPr>
          <p:nvPr userDrawn="1"/>
        </p:nvPicPr>
        <p:blipFill>
          <a:blip r:embed="rId2"/>
          <a:srcRect/>
          <a:stretch/>
        </p:blipFill>
        <p:spPr>
          <a:xfrm>
            <a:off x="0" y="0"/>
            <a:ext cx="2030120" cy="6858000"/>
          </a:xfrm>
          <a:prstGeom prst="rect">
            <a:avLst/>
          </a:prstGeom>
        </p:spPr>
      </p:pic>
    </p:spTree>
    <p:extLst>
      <p:ext uri="{BB962C8B-B14F-4D97-AF65-F5344CB8AC3E}">
        <p14:creationId xmlns:p14="http://schemas.microsoft.com/office/powerpoint/2010/main" val="277361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146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1360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AA260D-D80E-E640-BD40-F98B8E5E67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3535B0-B074-9242-B07F-934BC31CCD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41780362"/>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2" r:id="rId4"/>
    <p:sldLayoutId id="2147483653" r:id="rId5"/>
    <p:sldLayoutId id="2147483656" r:id="rId6"/>
    <p:sldLayoutId id="2147483654" r:id="rId7"/>
    <p:sldLayoutId id="2147483655"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i="0" kern="1200" spc="-150" baseline="0">
          <a:solidFill>
            <a:schemeClr val="tx1"/>
          </a:solidFill>
          <a:latin typeface="News Gothic MT" panose="020B0503020103020203" pitchFamily="34" charset="0"/>
          <a:ea typeface="+mj-ea"/>
          <a:cs typeface="+mj-cs"/>
        </a:defRPr>
      </a:lvl1pPr>
    </p:titleStyle>
    <p:bodyStyle>
      <a:lvl1pPr marL="173038" indent="-173038" algn="l" defTabSz="914400" rtl="0" eaLnBrk="1" latinLnBrk="0" hangingPunct="1">
        <a:lnSpc>
          <a:spcPct val="90000"/>
        </a:lnSpc>
        <a:spcBef>
          <a:spcPts val="1000"/>
        </a:spcBef>
        <a:buFont typeface="Arial" panose="020B0604020202020204" pitchFamily="34" charset="0"/>
        <a:buChar char="•"/>
        <a:tabLst/>
        <a:defRPr sz="2800" kern="1200" spc="-60" baseline="0">
          <a:solidFill>
            <a:schemeClr val="tx1"/>
          </a:solidFill>
          <a:latin typeface="News Gothic MT" panose="020B0503020103020203" pitchFamily="34" charset="0"/>
          <a:ea typeface="+mn-ea"/>
          <a:cs typeface="+mn-cs"/>
        </a:defRPr>
      </a:lvl1pPr>
      <a:lvl2pPr marL="460375" indent="-174625" algn="l" defTabSz="914400" rtl="0" eaLnBrk="1" latinLnBrk="0" hangingPunct="1">
        <a:lnSpc>
          <a:spcPct val="90000"/>
        </a:lnSpc>
        <a:spcBef>
          <a:spcPts val="500"/>
        </a:spcBef>
        <a:buFont typeface="Arial" panose="020B0604020202020204" pitchFamily="34" charset="0"/>
        <a:buChar char="•"/>
        <a:tabLst/>
        <a:defRPr sz="2400" kern="1200" spc="-60" baseline="0">
          <a:solidFill>
            <a:schemeClr val="tx1"/>
          </a:solidFill>
          <a:latin typeface="News Gothic MT" panose="020B0503020103020203" pitchFamily="34" charset="0"/>
          <a:ea typeface="+mn-ea"/>
          <a:cs typeface="+mn-cs"/>
        </a:defRPr>
      </a:lvl2pPr>
      <a:lvl3pPr marL="746125" indent="-149225" algn="l" defTabSz="914400" rtl="0" eaLnBrk="1" latinLnBrk="0" hangingPunct="1">
        <a:lnSpc>
          <a:spcPct val="90000"/>
        </a:lnSpc>
        <a:spcBef>
          <a:spcPts val="500"/>
        </a:spcBef>
        <a:buFont typeface="Arial" panose="020B0604020202020204" pitchFamily="34" charset="0"/>
        <a:buChar char="•"/>
        <a:tabLst/>
        <a:defRPr sz="2000" kern="1200" spc="-30" baseline="0">
          <a:solidFill>
            <a:schemeClr val="tx1"/>
          </a:solidFill>
          <a:latin typeface="News Gothic MT" panose="020B0503020103020203" pitchFamily="34" charset="0"/>
          <a:ea typeface="+mn-ea"/>
          <a:cs typeface="+mn-cs"/>
        </a:defRPr>
      </a:lvl3pPr>
      <a:lvl4pPr marL="1031875" indent="-1492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4pPr>
      <a:lvl5pPr marL="1381125" indent="-1873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3592-CF9D-4646-B54D-645DACCF5C16}"/>
              </a:ext>
            </a:extLst>
          </p:cNvPr>
          <p:cNvSpPr txBox="1">
            <a:spLocks/>
          </p:cNvSpPr>
          <p:nvPr/>
        </p:nvSpPr>
        <p:spPr>
          <a:xfrm>
            <a:off x="114300" y="1237761"/>
            <a:ext cx="8598877" cy="3250712"/>
          </a:xfrm>
          <a:prstGeom prst="rect">
            <a:avLst/>
          </a:prstGeom>
        </p:spPr>
        <p:txBody>
          <a:bodyPr>
            <a:noAutofit/>
          </a:bodyPr>
          <a:lstStyle>
            <a:lvl1pPr algn="l" defTabSz="914400" rtl="0" eaLnBrk="1" latinLnBrk="0" hangingPunct="1">
              <a:lnSpc>
                <a:spcPct val="90000"/>
              </a:lnSpc>
              <a:spcBef>
                <a:spcPct val="0"/>
              </a:spcBef>
              <a:buNone/>
              <a:defRPr sz="4400" b="1" i="0" kern="1200" spc="-150" baseline="0">
                <a:solidFill>
                  <a:schemeClr val="tx1"/>
                </a:solidFill>
                <a:latin typeface="News Gothic MT" panose="020B0503020103020203" pitchFamily="34" charset="0"/>
                <a:ea typeface="+mj-ea"/>
                <a:cs typeface="+mj-cs"/>
              </a:defRPr>
            </a:lvl1pPr>
          </a:lstStyle>
          <a:p>
            <a:pPr algn="ctr"/>
            <a:r>
              <a:rPr lang="en-US" sz="4800" dirty="0">
                <a:latin typeface="Arial" panose="020B0604020202020204" pitchFamily="34" charset="0"/>
                <a:ea typeface="Times New Roman" panose="02020603050405020304" pitchFamily="18" charset="0"/>
                <a:cs typeface="Arial" panose="020B0604020202020204" pitchFamily="34" charset="0"/>
              </a:rPr>
              <a:t>Impairment in Functioning and Quality of Life in Patients With Idiopathic Hypersomnia: the Real World Idiopathic Hypersomnia Outcomes Study (ARISE)</a:t>
            </a:r>
            <a:br>
              <a:rPr lang="en-US" sz="4800" dirty="0">
                <a:latin typeface="Arial" panose="020B0604020202020204" pitchFamily="34" charset="0"/>
                <a:ea typeface="Times New Roman" panose="02020603050405020304" pitchFamily="18" charset="0"/>
                <a:cs typeface="Arial" panose="020B0604020202020204" pitchFamily="34" charset="0"/>
              </a:rPr>
            </a:b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448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8F48-EC8B-48C0-A218-AFBEA53860F0}"/>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FOSQ-10 Score in Participants With Idiopathic Hypersomnia</a:t>
            </a:r>
          </a:p>
        </p:txBody>
      </p:sp>
      <p:grpSp>
        <p:nvGrpSpPr>
          <p:cNvPr id="4" name="Group 3">
            <a:extLst>
              <a:ext uri="{FF2B5EF4-FFF2-40B4-BE49-F238E27FC236}">
                <a16:creationId xmlns:a16="http://schemas.microsoft.com/office/drawing/2014/main" id="{53CD7986-E3AA-445A-AE91-E1051FF9EE8C}"/>
              </a:ext>
            </a:extLst>
          </p:cNvPr>
          <p:cNvGrpSpPr/>
          <p:nvPr/>
        </p:nvGrpSpPr>
        <p:grpSpPr>
          <a:xfrm>
            <a:off x="3105150" y="1467503"/>
            <a:ext cx="8590492" cy="3836017"/>
            <a:chOff x="2033029" y="338758"/>
            <a:chExt cx="5210290" cy="6108330"/>
          </a:xfrm>
        </p:grpSpPr>
        <p:graphicFrame>
          <p:nvGraphicFramePr>
            <p:cNvPr id="5" name="Chart 4">
              <a:extLst>
                <a:ext uri="{FF2B5EF4-FFF2-40B4-BE49-F238E27FC236}">
                  <a16:creationId xmlns:a16="http://schemas.microsoft.com/office/drawing/2014/main" id="{4CAA754C-5663-48D4-9F42-9EF17C5F7393}"/>
                </a:ext>
              </a:extLst>
            </p:cNvPr>
            <p:cNvGraphicFramePr/>
            <p:nvPr>
              <p:extLst>
                <p:ext uri="{D42A27DB-BD31-4B8C-83A1-F6EECF244321}">
                  <p14:modId xmlns:p14="http://schemas.microsoft.com/office/powerpoint/2010/main" val="3290851176"/>
                </p:ext>
              </p:extLst>
            </p:nvPr>
          </p:nvGraphicFramePr>
          <p:xfrm>
            <a:off x="2033029" y="1028421"/>
            <a:ext cx="4969654"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A72A997-8D4B-41BA-AEDA-281F71E2B0E5}"/>
                </a:ext>
              </a:extLst>
            </p:cNvPr>
            <p:cNvSpPr txBox="1"/>
            <p:nvPr/>
          </p:nvSpPr>
          <p:spPr>
            <a:xfrm>
              <a:off x="5821942" y="338758"/>
              <a:ext cx="1421377" cy="2525783"/>
            </a:xfrm>
            <a:prstGeom prst="rect">
              <a:avLst/>
            </a:prstGeom>
            <a:noFill/>
            <a:ln w="28575">
              <a:noFill/>
            </a:ln>
          </p:spPr>
          <p:txBody>
            <a:bodyPr wrap="square" rtlCol="0" anchor="ctr">
              <a:no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a:rPr>
                <a:t>Previously reported normal control value: 17.8 (SD=3.10)</a:t>
              </a:r>
              <a:r>
                <a:rPr kumimoji="0" lang="en-US" sz="1600" i="0" u="none" strike="noStrike" kern="0" cap="none" spc="0" normalizeH="0" baseline="30000" noProof="0" dirty="0">
                  <a:ln>
                    <a:noFill/>
                  </a:ln>
                  <a:solidFill>
                    <a:srgbClr val="000000"/>
                  </a:solidFill>
                  <a:effectLst/>
                  <a:uLnTx/>
                  <a:uFillTx/>
                  <a:latin typeface="Arial" panose="020B0604020202020204"/>
                </a:rPr>
                <a:t>a</a:t>
              </a:r>
            </a:p>
          </p:txBody>
        </p:sp>
        <p:cxnSp>
          <p:nvCxnSpPr>
            <p:cNvPr id="7" name="Straight Connector 6">
              <a:extLst>
                <a:ext uri="{FF2B5EF4-FFF2-40B4-BE49-F238E27FC236}">
                  <a16:creationId xmlns:a16="http://schemas.microsoft.com/office/drawing/2014/main" id="{E6717D83-D126-4C4C-99B7-133A028BC2DB}"/>
                </a:ext>
              </a:extLst>
            </p:cNvPr>
            <p:cNvCxnSpPr>
              <a:cxnSpLocks/>
            </p:cNvCxnSpPr>
            <p:nvPr/>
          </p:nvCxnSpPr>
          <p:spPr>
            <a:xfrm>
              <a:off x="3777902" y="1942497"/>
              <a:ext cx="2284676" cy="0"/>
            </a:xfrm>
            <a:prstGeom prst="line">
              <a:avLst/>
            </a:prstGeom>
            <a:noFill/>
            <a:ln w="19050" cap="flat" cmpd="sng" algn="ctr">
              <a:solidFill>
                <a:srgbClr val="000000"/>
              </a:solidFill>
              <a:prstDash val="solid"/>
              <a:miter lim="800000"/>
            </a:ln>
            <a:effectLst/>
          </p:spPr>
        </p:cxnSp>
      </p:grpSp>
      <p:sp>
        <p:nvSpPr>
          <p:cNvPr id="8" name="TextBox 7">
            <a:extLst>
              <a:ext uri="{FF2B5EF4-FFF2-40B4-BE49-F238E27FC236}">
                <a16:creationId xmlns:a16="http://schemas.microsoft.com/office/drawing/2014/main" id="{EAC2EFAB-D58D-4828-9412-269F01852F85}"/>
              </a:ext>
            </a:extLst>
          </p:cNvPr>
          <p:cNvSpPr txBox="1"/>
          <p:nvPr/>
        </p:nvSpPr>
        <p:spPr>
          <a:xfrm>
            <a:off x="5247737" y="5367731"/>
            <a:ext cx="5069577" cy="1613054"/>
          </a:xfrm>
          <a:prstGeom prst="rect">
            <a:avLst/>
          </a:prstGeom>
        </p:spPr>
        <p:txBody>
          <a:bodyPr wrap="none" rtlCol="0">
            <a:normAutofit/>
          </a:bodyPr>
          <a:lstStyle/>
          <a:p>
            <a:pPr algn="ctr" defTabSz="914400"/>
            <a:r>
              <a:rPr lang="en-US" dirty="0">
                <a:solidFill>
                  <a:srgbClr val="000000"/>
                </a:solidFill>
                <a:latin typeface="Arial" panose="020B0604020202020204"/>
              </a:rPr>
              <a:t>67</a:t>
            </a:r>
          </a:p>
          <a:p>
            <a:pPr algn="ctr" defTabSz="914400"/>
            <a:r>
              <a:rPr lang="en-US" dirty="0">
                <a:solidFill>
                  <a:srgbClr val="000000"/>
                </a:solidFill>
                <a:latin typeface="Arial" panose="020B0604020202020204"/>
              </a:rPr>
              <a:t>10.7 (2.78)</a:t>
            </a:r>
          </a:p>
          <a:p>
            <a:pPr algn="ctr" defTabSz="914400"/>
            <a:r>
              <a:rPr lang="en-US" dirty="0">
                <a:solidFill>
                  <a:srgbClr val="000000"/>
                </a:solidFill>
                <a:latin typeface="Arial" panose="020B0604020202020204"/>
              </a:rPr>
              <a:t>11.0 (8.7, 12.7)</a:t>
            </a:r>
          </a:p>
        </p:txBody>
      </p:sp>
      <p:sp>
        <p:nvSpPr>
          <p:cNvPr id="10" name="TextBox 9">
            <a:extLst>
              <a:ext uri="{FF2B5EF4-FFF2-40B4-BE49-F238E27FC236}">
                <a16:creationId xmlns:a16="http://schemas.microsoft.com/office/drawing/2014/main" id="{E1479FA7-D202-48C5-80AC-F03DDD1A33F8}"/>
              </a:ext>
            </a:extLst>
          </p:cNvPr>
          <p:cNvSpPr txBox="1"/>
          <p:nvPr/>
        </p:nvSpPr>
        <p:spPr>
          <a:xfrm>
            <a:off x="-1542536" y="5321551"/>
            <a:ext cx="5728210" cy="1613054"/>
          </a:xfrm>
          <a:prstGeom prst="rect">
            <a:avLst/>
          </a:prstGeom>
        </p:spPr>
        <p:txBody>
          <a:bodyPr wrap="none" rtlCol="0">
            <a:normAutofit/>
          </a:bodyPr>
          <a:lstStyle/>
          <a:p>
            <a:pPr algn="r" defTabSz="914400"/>
            <a:r>
              <a:rPr lang="en-US" b="1" dirty="0">
                <a:solidFill>
                  <a:srgbClr val="000000"/>
                </a:solidFill>
                <a:latin typeface="Arial" panose="020B0604020202020204"/>
              </a:rPr>
              <a:t>n</a:t>
            </a:r>
          </a:p>
          <a:p>
            <a:pPr algn="r" defTabSz="914400"/>
            <a:r>
              <a:rPr lang="en-US" b="1" dirty="0">
                <a:solidFill>
                  <a:srgbClr val="000000"/>
                </a:solidFill>
                <a:latin typeface="Arial" panose="020B0604020202020204"/>
              </a:rPr>
              <a:t>Mean (SD)</a:t>
            </a:r>
          </a:p>
          <a:p>
            <a:pPr algn="r" defTabSz="914400"/>
            <a:r>
              <a:rPr lang="en-US" b="1" dirty="0">
                <a:solidFill>
                  <a:srgbClr val="000000"/>
                </a:solidFill>
                <a:latin typeface="Arial" panose="020B0604020202020204"/>
              </a:rPr>
              <a:t>Median (Q1, Q3)</a:t>
            </a:r>
          </a:p>
        </p:txBody>
      </p:sp>
      <p:sp>
        <p:nvSpPr>
          <p:cNvPr id="11" name="Footer Placeholder 4">
            <a:extLst>
              <a:ext uri="{FF2B5EF4-FFF2-40B4-BE49-F238E27FC236}">
                <a16:creationId xmlns:a16="http://schemas.microsoft.com/office/drawing/2014/main" id="{6EDB3D77-6780-4590-BF34-F8314A7310B4}"/>
              </a:ext>
            </a:extLst>
          </p:cNvPr>
          <p:cNvSpPr txBox="1">
            <a:spLocks/>
          </p:cNvSpPr>
          <p:nvPr/>
        </p:nvSpPr>
        <p:spPr>
          <a:xfrm>
            <a:off x="2131510" y="6353440"/>
            <a:ext cx="1004353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0" i="0" u="none" strike="noStrike" baseline="0" dirty="0">
                <a:solidFill>
                  <a:srgbClr val="221E1F"/>
                </a:solidFill>
                <a:latin typeface="Arial" panose="020B0604020202020204" pitchFamily="34" charset="0"/>
                <a:cs typeface="Arial" panose="020B0604020202020204" pitchFamily="34" charset="0"/>
              </a:rPr>
              <a:t>FOSQ-10, Functional Outcomes of Sleep Questionnaire, short version; Q1, first quartile; Q3, third quartile; SD, standard deviation.</a:t>
            </a:r>
          </a:p>
          <a:p>
            <a:r>
              <a:rPr lang="en-US" sz="900" b="0" i="0" u="none" strike="noStrike" baseline="30000" dirty="0">
                <a:solidFill>
                  <a:srgbClr val="221E1F"/>
                </a:solidFill>
                <a:latin typeface="Arial" panose="020B0604020202020204" pitchFamily="34" charset="0"/>
                <a:cs typeface="Arial" panose="020B0604020202020204" pitchFamily="34" charset="0"/>
              </a:rPr>
              <a:t>a</a:t>
            </a:r>
            <a:r>
              <a:rPr lang="en-US" sz="900" b="0" i="0" u="none" strike="noStrike" baseline="0" dirty="0">
                <a:solidFill>
                  <a:srgbClr val="221E1F"/>
                </a:solidFill>
                <a:latin typeface="Arial" panose="020B0604020202020204" pitchFamily="34" charset="0"/>
                <a:cs typeface="Arial" panose="020B0604020202020204" pitchFamily="34" charset="0"/>
              </a:rPr>
              <a:t>As reported in a prior clinical study.</a:t>
            </a:r>
            <a:r>
              <a:rPr lang="en-US" sz="900" baseline="30000" dirty="0">
                <a:solidFill>
                  <a:srgbClr val="221E1F"/>
                </a:solidFill>
                <a:latin typeface="Arial" panose="020B0604020202020204" pitchFamily="34" charset="0"/>
                <a:cs typeface="Arial" panose="020B0604020202020204" pitchFamily="34" charset="0"/>
              </a:rPr>
              <a:t>1</a:t>
            </a:r>
            <a:endParaRPr lang="en-US" sz="900" b="0" i="0" u="none" strike="noStrike" baseline="0" dirty="0">
              <a:solidFill>
                <a:srgbClr val="221E1F"/>
              </a:solidFill>
              <a:latin typeface="Arial" panose="020B0604020202020204" pitchFamily="34" charset="0"/>
              <a:cs typeface="Arial" panose="020B0604020202020204" pitchFamily="34" charset="0"/>
            </a:endParaRPr>
          </a:p>
          <a:p>
            <a:r>
              <a:rPr lang="da-DK" sz="900" dirty="0">
                <a:solidFill>
                  <a:srgbClr val="221E1F"/>
                </a:solidFill>
                <a:latin typeface="Arial" panose="020B0604020202020204" pitchFamily="34" charset="0"/>
                <a:cs typeface="Arial" panose="020B0604020202020204" pitchFamily="34" charset="0"/>
              </a:rPr>
              <a:t>1</a:t>
            </a:r>
            <a:r>
              <a:rPr lang="da-DK" sz="900" b="1" dirty="0">
                <a:solidFill>
                  <a:srgbClr val="221E1F"/>
                </a:solidFill>
                <a:latin typeface="Arial" panose="020B0604020202020204" pitchFamily="34" charset="0"/>
                <a:cs typeface="Arial" panose="020B0604020202020204" pitchFamily="34" charset="0"/>
              </a:rPr>
              <a:t>.</a:t>
            </a:r>
            <a:r>
              <a:rPr lang="da-DK" sz="900" b="1" i="0" u="none" strike="noStrike" baseline="0" dirty="0">
                <a:solidFill>
                  <a:srgbClr val="221E1F"/>
                </a:solidFill>
                <a:latin typeface="Arial" panose="020B0604020202020204" pitchFamily="34" charset="0"/>
                <a:cs typeface="Arial" panose="020B0604020202020204" pitchFamily="34" charset="0"/>
              </a:rPr>
              <a:t> </a:t>
            </a:r>
            <a:r>
              <a:rPr lang="da-DK" sz="900" b="0" i="0" u="none" strike="noStrike" baseline="0" dirty="0">
                <a:solidFill>
                  <a:srgbClr val="221E1F"/>
                </a:solidFill>
                <a:latin typeface="Arial" panose="020B0604020202020204" pitchFamily="34" charset="0"/>
                <a:cs typeface="Arial" panose="020B0604020202020204" pitchFamily="34" charset="0"/>
              </a:rPr>
              <a:t>Chasens ER, et al. </a:t>
            </a:r>
            <a:r>
              <a:rPr lang="da-DK" sz="900" b="0" i="1" u="none" strike="noStrike" baseline="0" dirty="0">
                <a:solidFill>
                  <a:srgbClr val="221E1F"/>
                </a:solidFill>
                <a:latin typeface="Arial" panose="020B0604020202020204" pitchFamily="34" charset="0"/>
                <a:cs typeface="Arial" panose="020B0604020202020204" pitchFamily="34" charset="0"/>
              </a:rPr>
              <a:t>Sleep</a:t>
            </a:r>
            <a:r>
              <a:rPr lang="da-DK" sz="900" b="0" i="0" u="none" strike="noStrike" baseline="0" dirty="0">
                <a:solidFill>
                  <a:srgbClr val="221E1F"/>
                </a:solidFill>
                <a:latin typeface="Arial" panose="020B0604020202020204" pitchFamily="34" charset="0"/>
                <a:cs typeface="Arial" panose="020B0604020202020204" pitchFamily="34" charset="0"/>
              </a:rPr>
              <a:t>. 2009;32:915-9. </a:t>
            </a:r>
            <a:endParaRPr lang="en-US" sz="800" baseline="30000" dirty="0">
              <a:solidFill>
                <a:srgbClr val="221E1F"/>
              </a:solidFill>
              <a:latin typeface="Arial" panose="020B0604020202020204" pitchFamily="34" charset="0"/>
              <a:cs typeface="Arial" panose="020B0604020202020204" pitchFamily="34" charset="0"/>
            </a:endParaRPr>
          </a:p>
        </p:txBody>
      </p:sp>
      <p:sp>
        <p:nvSpPr>
          <p:cNvPr id="12" name="Arrow: Down 11">
            <a:extLst>
              <a:ext uri="{FF2B5EF4-FFF2-40B4-BE49-F238E27FC236}">
                <a16:creationId xmlns:a16="http://schemas.microsoft.com/office/drawing/2014/main" id="{84E5A039-DB09-41D8-8DE0-EA8BB367F120}"/>
              </a:ext>
            </a:extLst>
          </p:cNvPr>
          <p:cNvSpPr/>
          <p:nvPr/>
        </p:nvSpPr>
        <p:spPr>
          <a:xfrm>
            <a:off x="2797324" y="2201124"/>
            <a:ext cx="615651" cy="2932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latin typeface="Arial" panose="020B0604020202020204" pitchFamily="34" charset="0"/>
                <a:cs typeface="Arial" panose="020B0604020202020204" pitchFamily="34" charset="0"/>
              </a:rPr>
              <a:t>Worsening</a:t>
            </a:r>
          </a:p>
        </p:txBody>
      </p:sp>
      <p:sp>
        <p:nvSpPr>
          <p:cNvPr id="13" name="Slide Number Placeholder 3">
            <a:extLst>
              <a:ext uri="{FF2B5EF4-FFF2-40B4-BE49-F238E27FC236}">
                <a16:creationId xmlns:a16="http://schemas.microsoft.com/office/drawing/2014/main" id="{4AFA3489-9C2B-4065-9723-F421FCAA8462}"/>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10</a:t>
            </a:fld>
            <a:endParaRPr lang="en-US" sz="1400" dirty="0"/>
          </a:p>
        </p:txBody>
      </p:sp>
    </p:spTree>
    <p:extLst>
      <p:ext uri="{BB962C8B-B14F-4D97-AF65-F5344CB8AC3E}">
        <p14:creationId xmlns:p14="http://schemas.microsoft.com/office/powerpoint/2010/main" val="3995106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CD3DE-B235-4E2C-8F24-97C20C86AE52}"/>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WPAI:SHP Scores</a:t>
            </a:r>
            <a:r>
              <a:rPr lang="en-US" sz="4000" baseline="30000" dirty="0">
                <a:latin typeface="Arial" panose="020B0604020202020204" pitchFamily="34" charset="0"/>
                <a:cs typeface="Arial" panose="020B0604020202020204" pitchFamily="34" charset="0"/>
              </a:rPr>
              <a:t>a </a:t>
            </a:r>
            <a:r>
              <a:rPr lang="en-US" sz="4000" dirty="0">
                <a:latin typeface="Arial" panose="020B0604020202020204" pitchFamily="34" charset="0"/>
                <a:cs typeface="Arial" panose="020B0604020202020204" pitchFamily="34" charset="0"/>
              </a:rPr>
              <a:t>in Participants With Idiopathic Hypersomnia</a:t>
            </a:r>
          </a:p>
        </p:txBody>
      </p:sp>
      <p:grpSp>
        <p:nvGrpSpPr>
          <p:cNvPr id="4" name="Group 3">
            <a:extLst>
              <a:ext uri="{FF2B5EF4-FFF2-40B4-BE49-F238E27FC236}">
                <a16:creationId xmlns:a16="http://schemas.microsoft.com/office/drawing/2014/main" id="{C75B2A2B-F9ED-4469-8BD9-D05EA16B7CC9}"/>
              </a:ext>
            </a:extLst>
          </p:cNvPr>
          <p:cNvGrpSpPr/>
          <p:nvPr/>
        </p:nvGrpSpPr>
        <p:grpSpPr>
          <a:xfrm>
            <a:off x="2447086" y="1616979"/>
            <a:ext cx="9401203" cy="3563499"/>
            <a:chOff x="793548" y="1237016"/>
            <a:chExt cx="9693114" cy="4995958"/>
          </a:xfrm>
        </p:grpSpPr>
        <p:graphicFrame>
          <p:nvGraphicFramePr>
            <p:cNvPr id="5" name="Chart 4">
              <a:extLst>
                <a:ext uri="{FF2B5EF4-FFF2-40B4-BE49-F238E27FC236}">
                  <a16:creationId xmlns:a16="http://schemas.microsoft.com/office/drawing/2014/main" id="{1B3014B9-D9C7-4C56-8B43-463ECCB2C7DE}"/>
                </a:ext>
              </a:extLst>
            </p:cNvPr>
            <p:cNvGraphicFramePr/>
            <p:nvPr>
              <p:extLst>
                <p:ext uri="{D42A27DB-BD31-4B8C-83A1-F6EECF244321}">
                  <p14:modId xmlns:p14="http://schemas.microsoft.com/office/powerpoint/2010/main" val="3184551556"/>
                </p:ext>
              </p:extLst>
            </p:nvPr>
          </p:nvGraphicFramePr>
          <p:xfrm>
            <a:off x="1148421" y="1237016"/>
            <a:ext cx="9338241" cy="431165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725787D2-B85E-4568-A9C3-BC538E6E911E}"/>
                </a:ext>
              </a:extLst>
            </p:cNvPr>
            <p:cNvSpPr txBox="1"/>
            <p:nvPr/>
          </p:nvSpPr>
          <p:spPr>
            <a:xfrm>
              <a:off x="793548" y="5312891"/>
              <a:ext cx="1510055" cy="914400"/>
            </a:xfrm>
            <a:prstGeom prst="rect">
              <a:avLst/>
            </a:prstGeom>
          </p:spPr>
          <p:txBody>
            <a:bodyPr wrap="none" rtlCol="0">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a:rPr>
                <a:t>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a:rPr>
                <a:t>Mean (SD)</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a:rPr>
                <a:t>Median (Q1, Q3)</a:t>
              </a:r>
            </a:p>
          </p:txBody>
        </p:sp>
        <p:sp>
          <p:nvSpPr>
            <p:cNvPr id="7" name="TextBox 6">
              <a:extLst>
                <a:ext uri="{FF2B5EF4-FFF2-40B4-BE49-F238E27FC236}">
                  <a16:creationId xmlns:a16="http://schemas.microsoft.com/office/drawing/2014/main" id="{CB57D3A3-1066-4871-8DCB-719DF5FF7490}"/>
                </a:ext>
              </a:extLst>
            </p:cNvPr>
            <p:cNvSpPr txBox="1"/>
            <p:nvPr/>
          </p:nvSpPr>
          <p:spPr>
            <a:xfrm>
              <a:off x="2507268" y="5317302"/>
              <a:ext cx="1336428"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12.3 (23.55)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0.0 (0.0, 14.3)</a:t>
              </a:r>
            </a:p>
          </p:txBody>
        </p:sp>
        <p:sp>
          <p:nvSpPr>
            <p:cNvPr id="8" name="TextBox 7">
              <a:extLst>
                <a:ext uri="{FF2B5EF4-FFF2-40B4-BE49-F238E27FC236}">
                  <a16:creationId xmlns:a16="http://schemas.microsoft.com/office/drawing/2014/main" id="{BDDF8231-6BFC-4112-9611-1ABB31B93B44}"/>
                </a:ext>
              </a:extLst>
            </p:cNvPr>
            <p:cNvSpPr txBox="1"/>
            <p:nvPr/>
          </p:nvSpPr>
          <p:spPr>
            <a:xfrm>
              <a:off x="4618603" y="5317302"/>
              <a:ext cx="1336428"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47.6 (22.73)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50.0 (30.0, 70.0)</a:t>
              </a:r>
            </a:p>
          </p:txBody>
        </p:sp>
        <p:sp>
          <p:nvSpPr>
            <p:cNvPr id="9" name="TextBox 8">
              <a:extLst>
                <a:ext uri="{FF2B5EF4-FFF2-40B4-BE49-F238E27FC236}">
                  <a16:creationId xmlns:a16="http://schemas.microsoft.com/office/drawing/2014/main" id="{BFB2FB6D-C9E8-4973-80EB-D97615317623}"/>
                </a:ext>
              </a:extLst>
            </p:cNvPr>
            <p:cNvSpPr txBox="1"/>
            <p:nvPr/>
          </p:nvSpPr>
          <p:spPr>
            <a:xfrm>
              <a:off x="6691428" y="5317302"/>
              <a:ext cx="1336428"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51.4 (24.73)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53.9 (30.0, 71.4)</a:t>
              </a:r>
            </a:p>
          </p:txBody>
        </p:sp>
        <p:sp>
          <p:nvSpPr>
            <p:cNvPr id="10" name="TextBox 9">
              <a:extLst>
                <a:ext uri="{FF2B5EF4-FFF2-40B4-BE49-F238E27FC236}">
                  <a16:creationId xmlns:a16="http://schemas.microsoft.com/office/drawing/2014/main" id="{A0C28285-CE58-4CC1-ACCC-A81FA6F8C269}"/>
                </a:ext>
              </a:extLst>
            </p:cNvPr>
            <p:cNvSpPr txBox="1"/>
            <p:nvPr/>
          </p:nvSpPr>
          <p:spPr>
            <a:xfrm>
              <a:off x="8773893" y="5318574"/>
              <a:ext cx="1336428"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75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64.0 (21.93)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a:rPr>
                <a:t>70.0 (50.0, 80.0)</a:t>
              </a:r>
            </a:p>
          </p:txBody>
        </p:sp>
      </p:grpSp>
      <p:sp>
        <p:nvSpPr>
          <p:cNvPr id="13" name="Text Placeholder 3">
            <a:extLst>
              <a:ext uri="{FF2B5EF4-FFF2-40B4-BE49-F238E27FC236}">
                <a16:creationId xmlns:a16="http://schemas.microsoft.com/office/drawing/2014/main" id="{7938A071-9C74-4364-9436-DAA66FAE1B15}"/>
              </a:ext>
            </a:extLst>
          </p:cNvPr>
          <p:cNvSpPr txBox="1">
            <a:spLocks/>
          </p:cNvSpPr>
          <p:nvPr/>
        </p:nvSpPr>
        <p:spPr>
          <a:xfrm>
            <a:off x="2214958" y="5471930"/>
            <a:ext cx="9876633" cy="930648"/>
          </a:xfrm>
          <a:prstGeom prst="rect">
            <a:avLst/>
          </a:prstGeom>
        </p:spPr>
        <p:txBody>
          <a:bodyPr/>
          <a:lstStyle>
            <a:lvl1pPr marL="173038" indent="-173038" algn="l" defTabSz="914400" rtl="0" eaLnBrk="1" latinLnBrk="0" hangingPunct="1">
              <a:lnSpc>
                <a:spcPct val="90000"/>
              </a:lnSpc>
              <a:spcBef>
                <a:spcPts val="1000"/>
              </a:spcBef>
              <a:buFont typeface="Arial" panose="020B0604020202020204" pitchFamily="34" charset="0"/>
              <a:buChar char="•"/>
              <a:tabLst/>
              <a:defRPr sz="2800" kern="1200" spc="-60" baseline="0">
                <a:solidFill>
                  <a:schemeClr val="tx1"/>
                </a:solidFill>
                <a:latin typeface="News Gothic MT" panose="020B0503020103020203" pitchFamily="34" charset="0"/>
                <a:ea typeface="+mn-ea"/>
                <a:cs typeface="+mn-cs"/>
              </a:defRPr>
            </a:lvl1pPr>
            <a:lvl2pPr marL="460375" indent="-174625" algn="l" defTabSz="914400" rtl="0" eaLnBrk="1" latinLnBrk="0" hangingPunct="1">
              <a:lnSpc>
                <a:spcPct val="90000"/>
              </a:lnSpc>
              <a:spcBef>
                <a:spcPts val="500"/>
              </a:spcBef>
              <a:buFont typeface="Arial" panose="020B0604020202020204" pitchFamily="34" charset="0"/>
              <a:buChar char="•"/>
              <a:tabLst/>
              <a:defRPr sz="2400" kern="1200" spc="-60" baseline="0">
                <a:solidFill>
                  <a:schemeClr val="tx1"/>
                </a:solidFill>
                <a:latin typeface="News Gothic MT" panose="020B0503020103020203" pitchFamily="34" charset="0"/>
                <a:ea typeface="+mn-ea"/>
                <a:cs typeface="+mn-cs"/>
              </a:defRPr>
            </a:lvl2pPr>
            <a:lvl3pPr marL="746125" indent="-149225" algn="l" defTabSz="914400" rtl="0" eaLnBrk="1" latinLnBrk="0" hangingPunct="1">
              <a:lnSpc>
                <a:spcPct val="90000"/>
              </a:lnSpc>
              <a:spcBef>
                <a:spcPts val="500"/>
              </a:spcBef>
              <a:buFont typeface="Arial" panose="020B0604020202020204" pitchFamily="34" charset="0"/>
              <a:buChar char="•"/>
              <a:tabLst/>
              <a:defRPr sz="2000" kern="1200" spc="-30" baseline="0">
                <a:solidFill>
                  <a:schemeClr val="tx1"/>
                </a:solidFill>
                <a:latin typeface="News Gothic MT" panose="020B0503020103020203" pitchFamily="34" charset="0"/>
                <a:ea typeface="+mn-ea"/>
                <a:cs typeface="+mn-cs"/>
              </a:defRPr>
            </a:lvl3pPr>
            <a:lvl4pPr marL="1031875" indent="-1492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4pPr>
            <a:lvl5pPr marL="1381125" indent="-1873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Arial" panose="020B0604020202020204" pitchFamily="34" charset="0"/>
                <a:cs typeface="Arial" panose="020B0604020202020204" pitchFamily="34" charset="0"/>
              </a:rPr>
              <a:t>The higher degree of presenteeism compared with absenteeism suggests work impairment in participants with idiopathic hypersomnia is driven more by decreased productivity while at work than lost work time</a:t>
            </a:r>
          </a:p>
        </p:txBody>
      </p:sp>
      <p:sp>
        <p:nvSpPr>
          <p:cNvPr id="14" name="Footer Placeholder 4">
            <a:extLst>
              <a:ext uri="{FF2B5EF4-FFF2-40B4-BE49-F238E27FC236}">
                <a16:creationId xmlns:a16="http://schemas.microsoft.com/office/drawing/2014/main" id="{7CC8D1D7-237F-45E6-A506-2DCCBE870483}"/>
              </a:ext>
            </a:extLst>
          </p:cNvPr>
          <p:cNvSpPr txBox="1">
            <a:spLocks/>
          </p:cNvSpPr>
          <p:nvPr/>
        </p:nvSpPr>
        <p:spPr>
          <a:xfrm>
            <a:off x="2131510" y="6220855"/>
            <a:ext cx="1004353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0" i="0" u="none" strike="noStrike" baseline="0" dirty="0">
                <a:latin typeface="Arial" panose="020B0604020202020204" pitchFamily="34" charset="0"/>
                <a:cs typeface="Arial" panose="020B0604020202020204" pitchFamily="34" charset="0"/>
              </a:rPr>
              <a:t>Q1, first quartile; Q3, third quartile; SD, standard deviation; WPAI:SHP, Work Productivity and Activity Impairment Questionnaire: Specific Health Problem.</a:t>
            </a:r>
          </a:p>
          <a:p>
            <a:r>
              <a:rPr lang="en-US" sz="900" b="0" i="0" u="none" strike="noStrike" baseline="30000" dirty="0">
                <a:latin typeface="Arial" panose="020B0604020202020204" pitchFamily="34" charset="0"/>
                <a:cs typeface="Arial" panose="020B0604020202020204" pitchFamily="34" charset="0"/>
              </a:rPr>
              <a:t>a</a:t>
            </a:r>
            <a:r>
              <a:rPr lang="en-US" sz="900" b="0" i="0" u="none" strike="noStrike" baseline="0" dirty="0">
                <a:latin typeface="Arial" panose="020B0604020202020204" pitchFamily="34" charset="0"/>
                <a:cs typeface="Arial" panose="020B0604020202020204" pitchFamily="34" charset="0"/>
              </a:rPr>
              <a:t>Items relating to work productivity were completed only by participants who were employed; the item relating to activity impairment was completed by all participants.</a:t>
            </a:r>
          </a:p>
          <a:p>
            <a:r>
              <a:rPr lang="en-US" sz="900" b="0" i="0" u="none" strike="noStrike" baseline="30000" dirty="0">
                <a:latin typeface="Arial" panose="020B0604020202020204" pitchFamily="34" charset="0"/>
                <a:cs typeface="Arial" panose="020B0604020202020204" pitchFamily="34" charset="0"/>
              </a:rPr>
              <a:t>b</a:t>
            </a:r>
            <a:r>
              <a:rPr lang="en-US" sz="900" b="0" i="0" u="none" strike="noStrike" baseline="0" dirty="0">
                <a:latin typeface="Arial" panose="020B0604020202020204" pitchFamily="34" charset="0"/>
                <a:cs typeface="Arial" panose="020B0604020202020204" pitchFamily="34" charset="0"/>
              </a:rPr>
              <a:t>Absenteeism was defined as percent work time missed due to </a:t>
            </a:r>
            <a:r>
              <a:rPr lang="en-US" sz="900" dirty="0">
                <a:latin typeface="Arial" panose="020B0604020202020204" pitchFamily="34" charset="0"/>
                <a:cs typeface="Arial" panose="020B0604020202020204" pitchFamily="34" charset="0"/>
              </a:rPr>
              <a:t>idiopathic hypersomnia</a:t>
            </a:r>
            <a:r>
              <a:rPr lang="en-US" sz="900" b="0" i="0" u="none" strike="noStrike" baseline="0" dirty="0">
                <a:latin typeface="Arial" panose="020B0604020202020204" pitchFamily="34" charset="0"/>
                <a:cs typeface="Arial" panose="020B0604020202020204" pitchFamily="34" charset="0"/>
              </a:rPr>
              <a:t>. </a:t>
            </a:r>
          </a:p>
          <a:p>
            <a:r>
              <a:rPr lang="en-US" sz="900" b="0" i="0" u="none" strike="noStrike" baseline="30000" dirty="0">
                <a:latin typeface="Arial" panose="020B0604020202020204" pitchFamily="34" charset="0"/>
                <a:cs typeface="Arial" panose="020B0604020202020204" pitchFamily="34" charset="0"/>
              </a:rPr>
              <a:t>c</a:t>
            </a:r>
            <a:r>
              <a:rPr lang="en-US" sz="900" b="0" i="0" u="none" strike="noStrike" baseline="0" dirty="0">
                <a:latin typeface="Arial" panose="020B0604020202020204" pitchFamily="34" charset="0"/>
                <a:cs typeface="Arial" panose="020B0604020202020204" pitchFamily="34" charset="0"/>
              </a:rPr>
              <a:t>Presenteeism was defined as percent impairment while working due to idiopathic hypersomnia.</a:t>
            </a:r>
          </a:p>
        </p:txBody>
      </p:sp>
      <p:sp>
        <p:nvSpPr>
          <p:cNvPr id="15" name="Arrow: Up 14">
            <a:extLst>
              <a:ext uri="{FF2B5EF4-FFF2-40B4-BE49-F238E27FC236}">
                <a16:creationId xmlns:a16="http://schemas.microsoft.com/office/drawing/2014/main" id="{876A4A55-41EC-4BE5-AB37-FCEE2920D460}"/>
              </a:ext>
            </a:extLst>
          </p:cNvPr>
          <p:cNvSpPr/>
          <p:nvPr/>
        </p:nvSpPr>
        <p:spPr>
          <a:xfrm>
            <a:off x="2209201" y="1544260"/>
            <a:ext cx="629322" cy="29032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latin typeface="Arial" panose="020B0604020202020204" pitchFamily="34" charset="0"/>
                <a:cs typeface="Arial" panose="020B0604020202020204" pitchFamily="34" charset="0"/>
              </a:rPr>
              <a:t>Worsening</a:t>
            </a:r>
          </a:p>
        </p:txBody>
      </p:sp>
      <p:sp>
        <p:nvSpPr>
          <p:cNvPr id="16" name="Slide Number Placeholder 3">
            <a:extLst>
              <a:ext uri="{FF2B5EF4-FFF2-40B4-BE49-F238E27FC236}">
                <a16:creationId xmlns:a16="http://schemas.microsoft.com/office/drawing/2014/main" id="{0023F98D-4E11-46F3-B984-0D4E6277784A}"/>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11</a:t>
            </a:fld>
            <a:endParaRPr lang="en-US" sz="1400" dirty="0"/>
          </a:p>
        </p:txBody>
      </p:sp>
    </p:spTree>
    <p:extLst>
      <p:ext uri="{BB962C8B-B14F-4D97-AF65-F5344CB8AC3E}">
        <p14:creationId xmlns:p14="http://schemas.microsoft.com/office/powerpoint/2010/main" val="43765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CE209-1164-47AB-B3B9-F9F65EDCEC6D}"/>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BC-CCI Score in Participants With Idiopathic Hypersomnia</a:t>
            </a:r>
          </a:p>
        </p:txBody>
      </p:sp>
      <p:sp>
        <p:nvSpPr>
          <p:cNvPr id="6" name="Text Placeholder 3">
            <a:extLst>
              <a:ext uri="{FF2B5EF4-FFF2-40B4-BE49-F238E27FC236}">
                <a16:creationId xmlns:a16="http://schemas.microsoft.com/office/drawing/2014/main" id="{EC55FC0B-4EEB-40BF-A194-73E2985F645D}"/>
              </a:ext>
            </a:extLst>
          </p:cNvPr>
          <p:cNvSpPr txBox="1">
            <a:spLocks/>
          </p:cNvSpPr>
          <p:nvPr/>
        </p:nvSpPr>
        <p:spPr>
          <a:xfrm>
            <a:off x="7677509" y="3281271"/>
            <a:ext cx="4304284" cy="1471882"/>
          </a:xfrm>
          <a:prstGeom prst="rect">
            <a:avLst/>
          </a:prstGeom>
        </p:spPr>
        <p:txBody>
          <a:bodyPr/>
          <a:lstStyle>
            <a:lvl1pPr marL="173038" indent="-173038" algn="l" defTabSz="914400" rtl="0" eaLnBrk="1" latinLnBrk="0" hangingPunct="1">
              <a:lnSpc>
                <a:spcPct val="90000"/>
              </a:lnSpc>
              <a:spcBef>
                <a:spcPts val="1000"/>
              </a:spcBef>
              <a:buFont typeface="Arial" panose="020B0604020202020204" pitchFamily="34" charset="0"/>
              <a:buChar char="•"/>
              <a:tabLst/>
              <a:defRPr sz="2800" kern="1200" spc="-60" baseline="0">
                <a:solidFill>
                  <a:schemeClr val="tx1"/>
                </a:solidFill>
                <a:latin typeface="News Gothic MT" panose="020B0503020103020203" pitchFamily="34" charset="0"/>
                <a:ea typeface="+mn-ea"/>
                <a:cs typeface="+mn-cs"/>
              </a:defRPr>
            </a:lvl1pPr>
            <a:lvl2pPr marL="460375" indent="-174625" algn="l" defTabSz="914400" rtl="0" eaLnBrk="1" latinLnBrk="0" hangingPunct="1">
              <a:lnSpc>
                <a:spcPct val="90000"/>
              </a:lnSpc>
              <a:spcBef>
                <a:spcPts val="500"/>
              </a:spcBef>
              <a:buFont typeface="Arial" panose="020B0604020202020204" pitchFamily="34" charset="0"/>
              <a:buChar char="•"/>
              <a:tabLst/>
              <a:defRPr sz="2400" kern="1200" spc="-60" baseline="0">
                <a:solidFill>
                  <a:schemeClr val="tx1"/>
                </a:solidFill>
                <a:latin typeface="News Gothic MT" panose="020B0503020103020203" pitchFamily="34" charset="0"/>
                <a:ea typeface="+mn-ea"/>
                <a:cs typeface="+mn-cs"/>
              </a:defRPr>
            </a:lvl2pPr>
            <a:lvl3pPr marL="746125" indent="-149225" algn="l" defTabSz="914400" rtl="0" eaLnBrk="1" latinLnBrk="0" hangingPunct="1">
              <a:lnSpc>
                <a:spcPct val="90000"/>
              </a:lnSpc>
              <a:spcBef>
                <a:spcPts val="500"/>
              </a:spcBef>
              <a:buFont typeface="Arial" panose="020B0604020202020204" pitchFamily="34" charset="0"/>
              <a:buChar char="•"/>
              <a:tabLst/>
              <a:defRPr sz="2000" kern="1200" spc="-30" baseline="0">
                <a:solidFill>
                  <a:schemeClr val="tx1"/>
                </a:solidFill>
                <a:latin typeface="News Gothic MT" panose="020B0503020103020203" pitchFamily="34" charset="0"/>
                <a:ea typeface="+mn-ea"/>
                <a:cs typeface="+mn-cs"/>
              </a:defRPr>
            </a:lvl3pPr>
            <a:lvl4pPr marL="1031875" indent="-1492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4pPr>
            <a:lvl5pPr marL="1381125" indent="-1873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dirty="0">
                <a:solidFill>
                  <a:srgbClr val="221E1F"/>
                </a:solidFill>
                <a:latin typeface="Arial" panose="020B0604020202020204" pitchFamily="34" charset="0"/>
                <a:cs typeface="Arial" panose="020B0604020202020204" pitchFamily="34" charset="0"/>
              </a:rPr>
              <a:t>Participants’ mean (SD) BC-CCI score was 10.8 (4.8), with </a:t>
            </a:r>
            <a:r>
              <a:rPr lang="en-US" sz="2000" b="1" dirty="0">
                <a:solidFill>
                  <a:srgbClr val="221E1F"/>
                </a:solidFill>
                <a:latin typeface="Arial" panose="020B0604020202020204" pitchFamily="34" charset="0"/>
                <a:cs typeface="Arial" panose="020B0604020202020204" pitchFamily="34" charset="0"/>
              </a:rPr>
              <a:t>62.7% of participants reporting moderate to severe cognitive impairment</a:t>
            </a:r>
          </a:p>
        </p:txBody>
      </p:sp>
      <p:sp>
        <p:nvSpPr>
          <p:cNvPr id="7" name="Footer Placeholder 4">
            <a:extLst>
              <a:ext uri="{FF2B5EF4-FFF2-40B4-BE49-F238E27FC236}">
                <a16:creationId xmlns:a16="http://schemas.microsoft.com/office/drawing/2014/main" id="{3E484616-BDC5-47D5-9C16-6A5E1EBA6A59}"/>
              </a:ext>
            </a:extLst>
          </p:cNvPr>
          <p:cNvSpPr txBox="1">
            <a:spLocks/>
          </p:cNvSpPr>
          <p:nvPr/>
        </p:nvSpPr>
        <p:spPr>
          <a:xfrm>
            <a:off x="2148469" y="6625984"/>
            <a:ext cx="10043531" cy="16931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900" b="0" i="0" u="none" strike="noStrike" baseline="0" dirty="0">
                <a:solidFill>
                  <a:srgbClr val="000000"/>
                </a:solidFill>
                <a:latin typeface="Arial" panose="020B0604020202020204" pitchFamily="34" charset="0"/>
                <a:cs typeface="Arial" panose="020B0604020202020204" pitchFamily="34" charset="0"/>
              </a:rPr>
              <a:t>BC-CCI, British Columbia Cognitive Complaints Inventory; SD, standard deviation.</a:t>
            </a:r>
          </a:p>
        </p:txBody>
      </p:sp>
      <p:graphicFrame>
        <p:nvGraphicFramePr>
          <p:cNvPr id="10" name="Chart 9">
            <a:extLst>
              <a:ext uri="{FF2B5EF4-FFF2-40B4-BE49-F238E27FC236}">
                <a16:creationId xmlns:a16="http://schemas.microsoft.com/office/drawing/2014/main" id="{3A9572C5-A9EC-41A2-99E8-78085958D583}"/>
              </a:ext>
            </a:extLst>
          </p:cNvPr>
          <p:cNvGraphicFramePr/>
          <p:nvPr>
            <p:extLst>
              <p:ext uri="{D42A27DB-BD31-4B8C-83A1-F6EECF244321}">
                <p14:modId xmlns:p14="http://schemas.microsoft.com/office/powerpoint/2010/main" val="3371244602"/>
              </p:ext>
            </p:extLst>
          </p:nvPr>
        </p:nvGraphicFramePr>
        <p:xfrm>
          <a:off x="1268083" y="1197993"/>
          <a:ext cx="6357263" cy="5551903"/>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3">
            <a:extLst>
              <a:ext uri="{FF2B5EF4-FFF2-40B4-BE49-F238E27FC236}">
                <a16:creationId xmlns:a16="http://schemas.microsoft.com/office/drawing/2014/main" id="{AE7687F0-06FE-47FF-866B-FB143B9740E1}"/>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12</a:t>
            </a:fld>
            <a:endParaRPr lang="en-US" sz="1400" dirty="0"/>
          </a:p>
        </p:txBody>
      </p:sp>
    </p:spTree>
    <p:extLst>
      <p:ext uri="{BB962C8B-B14F-4D97-AF65-F5344CB8AC3E}">
        <p14:creationId xmlns:p14="http://schemas.microsoft.com/office/powerpoint/2010/main" val="812810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FBED7C9F-24C5-4DC4-BBE5-156F92A384D1}"/>
              </a:ext>
            </a:extLst>
          </p:cNvPr>
          <p:cNvGraphicFramePr/>
          <p:nvPr>
            <p:extLst>
              <p:ext uri="{D42A27DB-BD31-4B8C-83A1-F6EECF244321}">
                <p14:modId xmlns:p14="http://schemas.microsoft.com/office/powerpoint/2010/main" val="3097131791"/>
              </p:ext>
            </p:extLst>
          </p:nvPr>
        </p:nvGraphicFramePr>
        <p:xfrm>
          <a:off x="1479911" y="1445630"/>
          <a:ext cx="6300216" cy="555040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0BBC56F-D9C4-49A6-914F-052F03AF5DCF}"/>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PHQ-9 Score in Participants With Idiopathic Hypersomnia</a:t>
            </a:r>
          </a:p>
        </p:txBody>
      </p:sp>
      <p:sp>
        <p:nvSpPr>
          <p:cNvPr id="5" name="Text Placeholder 3">
            <a:extLst>
              <a:ext uri="{FF2B5EF4-FFF2-40B4-BE49-F238E27FC236}">
                <a16:creationId xmlns:a16="http://schemas.microsoft.com/office/drawing/2014/main" id="{FE889230-D540-4550-88A9-ABC30439B661}"/>
              </a:ext>
            </a:extLst>
          </p:cNvPr>
          <p:cNvSpPr txBox="1">
            <a:spLocks/>
          </p:cNvSpPr>
          <p:nvPr/>
        </p:nvSpPr>
        <p:spPr>
          <a:xfrm>
            <a:off x="7646939" y="3506610"/>
            <a:ext cx="4259563" cy="1698331"/>
          </a:xfrm>
          <a:prstGeom prst="rect">
            <a:avLst/>
          </a:prstGeom>
        </p:spPr>
        <p:txBody>
          <a:bodyPr/>
          <a:lstStyle>
            <a:lvl1pPr marL="173038" indent="-173038" algn="l" defTabSz="914400" rtl="0" eaLnBrk="1" latinLnBrk="0" hangingPunct="1">
              <a:lnSpc>
                <a:spcPct val="90000"/>
              </a:lnSpc>
              <a:spcBef>
                <a:spcPts val="1000"/>
              </a:spcBef>
              <a:buFont typeface="Arial" panose="020B0604020202020204" pitchFamily="34" charset="0"/>
              <a:buChar char="•"/>
              <a:tabLst/>
              <a:defRPr sz="2800" kern="1200" spc="-60" baseline="0">
                <a:solidFill>
                  <a:schemeClr val="tx1"/>
                </a:solidFill>
                <a:latin typeface="News Gothic MT" panose="020B0503020103020203" pitchFamily="34" charset="0"/>
                <a:ea typeface="+mn-ea"/>
                <a:cs typeface="+mn-cs"/>
              </a:defRPr>
            </a:lvl1pPr>
            <a:lvl2pPr marL="460375" indent="-174625" algn="l" defTabSz="914400" rtl="0" eaLnBrk="1" latinLnBrk="0" hangingPunct="1">
              <a:lnSpc>
                <a:spcPct val="90000"/>
              </a:lnSpc>
              <a:spcBef>
                <a:spcPts val="500"/>
              </a:spcBef>
              <a:buFont typeface="Arial" panose="020B0604020202020204" pitchFamily="34" charset="0"/>
              <a:buChar char="•"/>
              <a:tabLst/>
              <a:defRPr sz="2400" kern="1200" spc="-60" baseline="0">
                <a:solidFill>
                  <a:schemeClr val="tx1"/>
                </a:solidFill>
                <a:latin typeface="News Gothic MT" panose="020B0503020103020203" pitchFamily="34" charset="0"/>
                <a:ea typeface="+mn-ea"/>
                <a:cs typeface="+mn-cs"/>
              </a:defRPr>
            </a:lvl2pPr>
            <a:lvl3pPr marL="746125" indent="-149225" algn="l" defTabSz="914400" rtl="0" eaLnBrk="1" latinLnBrk="0" hangingPunct="1">
              <a:lnSpc>
                <a:spcPct val="90000"/>
              </a:lnSpc>
              <a:spcBef>
                <a:spcPts val="500"/>
              </a:spcBef>
              <a:buFont typeface="Arial" panose="020B0604020202020204" pitchFamily="34" charset="0"/>
              <a:buChar char="•"/>
              <a:tabLst/>
              <a:defRPr sz="2000" kern="1200" spc="-30" baseline="0">
                <a:solidFill>
                  <a:schemeClr val="tx1"/>
                </a:solidFill>
                <a:latin typeface="News Gothic MT" panose="020B0503020103020203" pitchFamily="34" charset="0"/>
                <a:ea typeface="+mn-ea"/>
                <a:cs typeface="+mn-cs"/>
              </a:defRPr>
            </a:lvl3pPr>
            <a:lvl4pPr marL="1031875" indent="-1492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4pPr>
            <a:lvl5pPr marL="1381125" indent="-187325" algn="l" defTabSz="914400" rtl="0" eaLnBrk="1" latinLnBrk="0" hangingPunct="1">
              <a:lnSpc>
                <a:spcPct val="90000"/>
              </a:lnSpc>
              <a:spcBef>
                <a:spcPts val="500"/>
              </a:spcBef>
              <a:buFont typeface="Arial" panose="020B0604020202020204" pitchFamily="34" charset="0"/>
              <a:buChar char="•"/>
              <a:tabLst/>
              <a:defRPr sz="1800" kern="1200" spc="-10" baseline="0">
                <a:solidFill>
                  <a:schemeClr val="tx1"/>
                </a:solidFill>
                <a:latin typeface="News Gothic MT" panose="020B0503020103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000" dirty="0">
                <a:solidFill>
                  <a:srgbClr val="221E1F"/>
                </a:solidFill>
                <a:latin typeface="Arial" panose="020B0604020202020204" pitchFamily="34" charset="0"/>
                <a:cs typeface="Arial" panose="020B0604020202020204" pitchFamily="34" charset="0"/>
              </a:rPr>
              <a:t>Participants’ mean (SD) score on the PHQ-9 was 12.3 (5.4), with </a:t>
            </a:r>
            <a:r>
              <a:rPr lang="en-US" sz="2000" b="1" dirty="0">
                <a:solidFill>
                  <a:srgbClr val="221E1F"/>
                </a:solidFill>
                <a:latin typeface="Arial" panose="020B0604020202020204" pitchFamily="34" charset="0"/>
                <a:cs typeface="Arial" panose="020B0604020202020204" pitchFamily="34" charset="0"/>
              </a:rPr>
              <a:t>66.7% of participants reporting moderate to severe depressive symptoms</a:t>
            </a:r>
          </a:p>
        </p:txBody>
      </p:sp>
      <p:sp>
        <p:nvSpPr>
          <p:cNvPr id="6" name="Footer Placeholder 4">
            <a:extLst>
              <a:ext uri="{FF2B5EF4-FFF2-40B4-BE49-F238E27FC236}">
                <a16:creationId xmlns:a16="http://schemas.microsoft.com/office/drawing/2014/main" id="{DC690313-79E6-42BA-B7E2-112044BC61FD}"/>
              </a:ext>
            </a:extLst>
          </p:cNvPr>
          <p:cNvSpPr txBox="1">
            <a:spLocks/>
          </p:cNvSpPr>
          <p:nvPr/>
        </p:nvSpPr>
        <p:spPr>
          <a:xfrm>
            <a:off x="2141035" y="6623734"/>
            <a:ext cx="10043531" cy="16931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900" b="0" i="0" u="none" strike="noStrike" baseline="0" dirty="0">
                <a:solidFill>
                  <a:srgbClr val="221E1F"/>
                </a:solidFill>
                <a:latin typeface="Arial" panose="020B0604020202020204" pitchFamily="34" charset="0"/>
                <a:cs typeface="Arial" panose="020B0604020202020204" pitchFamily="34" charset="0"/>
              </a:rPr>
              <a:t>PHQ-9, Patient Health Questionnaire-9; SD, standard deviation.</a:t>
            </a:r>
          </a:p>
        </p:txBody>
      </p:sp>
      <p:sp>
        <p:nvSpPr>
          <p:cNvPr id="17" name="TextBox 16">
            <a:extLst>
              <a:ext uri="{FF2B5EF4-FFF2-40B4-BE49-F238E27FC236}">
                <a16:creationId xmlns:a16="http://schemas.microsoft.com/office/drawing/2014/main" id="{8D95C5D9-3899-4C63-944A-E463B3929862}"/>
              </a:ext>
            </a:extLst>
          </p:cNvPr>
          <p:cNvSpPr txBox="1"/>
          <p:nvPr/>
        </p:nvSpPr>
        <p:spPr>
          <a:xfrm>
            <a:off x="5457801" y="1443470"/>
            <a:ext cx="1495449" cy="555992"/>
          </a:xfrm>
          <a:prstGeom prst="rect">
            <a:avLst/>
          </a:prstGeom>
        </p:spPr>
        <p:txBody>
          <a:bodyPr wrap="square" rtlCol="0">
            <a:noAutofit/>
          </a:bodyPr>
          <a:lstStyle/>
          <a:p>
            <a:pPr algn="ctr">
              <a:lnSpc>
                <a:spcPct val="120000"/>
              </a:lnSpc>
            </a:pPr>
            <a:r>
              <a:rPr lang="en-US" sz="2000" dirty="0">
                <a:solidFill>
                  <a:srgbClr val="000000"/>
                </a:solidFill>
                <a:latin typeface="Arial" panose="020B0604020202020204"/>
              </a:rPr>
              <a:t>Minimal (&lt;5)</a:t>
            </a:r>
          </a:p>
        </p:txBody>
      </p:sp>
      <p:sp>
        <p:nvSpPr>
          <p:cNvPr id="18" name="TextBox 17">
            <a:extLst>
              <a:ext uri="{FF2B5EF4-FFF2-40B4-BE49-F238E27FC236}">
                <a16:creationId xmlns:a16="http://schemas.microsoft.com/office/drawing/2014/main" id="{D8BA99EB-F233-4F95-B9DF-27B5C9576A0F}"/>
              </a:ext>
            </a:extLst>
          </p:cNvPr>
          <p:cNvSpPr txBox="1"/>
          <p:nvPr/>
        </p:nvSpPr>
        <p:spPr>
          <a:xfrm>
            <a:off x="5554454" y="3009758"/>
            <a:ext cx="1097280" cy="683944"/>
          </a:xfrm>
          <a:prstGeom prst="rect">
            <a:avLst/>
          </a:prstGeom>
        </p:spPr>
        <p:txBody>
          <a:bodyPr wrap="square" rtlCol="0">
            <a:noAutofit/>
          </a:bodyPr>
          <a:lstStyle/>
          <a:p>
            <a:pPr algn="ctr">
              <a:lnSpc>
                <a:spcPct val="120000"/>
              </a:lnSpc>
            </a:pPr>
            <a:r>
              <a:rPr lang="en-US" sz="2000" dirty="0">
                <a:solidFill>
                  <a:srgbClr val="000000"/>
                </a:solidFill>
                <a:latin typeface="Arial" panose="020B0604020202020204"/>
              </a:rPr>
              <a:t>Mild </a:t>
            </a:r>
          </a:p>
          <a:p>
            <a:pPr algn="ctr">
              <a:lnSpc>
                <a:spcPct val="120000"/>
              </a:lnSpc>
            </a:pPr>
            <a:r>
              <a:rPr lang="en-US" sz="2000" dirty="0">
                <a:solidFill>
                  <a:srgbClr val="000000"/>
                </a:solidFill>
                <a:latin typeface="Arial" panose="020B0604020202020204"/>
              </a:rPr>
              <a:t>(5–9)</a:t>
            </a:r>
          </a:p>
        </p:txBody>
      </p:sp>
      <p:sp>
        <p:nvSpPr>
          <p:cNvPr id="19" name="TextBox 18">
            <a:extLst>
              <a:ext uri="{FF2B5EF4-FFF2-40B4-BE49-F238E27FC236}">
                <a16:creationId xmlns:a16="http://schemas.microsoft.com/office/drawing/2014/main" id="{FF54BB0B-438C-48BC-8F0C-BCED53EE825C}"/>
              </a:ext>
            </a:extLst>
          </p:cNvPr>
          <p:cNvSpPr txBox="1"/>
          <p:nvPr/>
        </p:nvSpPr>
        <p:spPr>
          <a:xfrm>
            <a:off x="4401397" y="4920981"/>
            <a:ext cx="1347024" cy="849444"/>
          </a:xfrm>
          <a:prstGeom prst="rect">
            <a:avLst/>
          </a:prstGeom>
        </p:spPr>
        <p:txBody>
          <a:bodyPr wrap="square" rtlCol="0">
            <a:noAutofit/>
          </a:bodyPr>
          <a:lstStyle/>
          <a:p>
            <a:pPr algn="ctr">
              <a:lnSpc>
                <a:spcPct val="120000"/>
              </a:lnSpc>
            </a:pPr>
            <a:r>
              <a:rPr lang="en-US" sz="2000" dirty="0">
                <a:solidFill>
                  <a:srgbClr val="FFFFFF"/>
                </a:solidFill>
                <a:latin typeface="Arial" panose="020B0604020202020204"/>
              </a:rPr>
              <a:t>Moderate </a:t>
            </a:r>
          </a:p>
          <a:p>
            <a:pPr algn="ctr">
              <a:lnSpc>
                <a:spcPct val="120000"/>
              </a:lnSpc>
            </a:pPr>
            <a:r>
              <a:rPr lang="en-US" sz="2000" dirty="0">
                <a:solidFill>
                  <a:srgbClr val="FFFFFF"/>
                </a:solidFill>
                <a:latin typeface="Arial" panose="020B0604020202020204"/>
              </a:rPr>
              <a:t>(10–14)</a:t>
            </a:r>
          </a:p>
        </p:txBody>
      </p:sp>
      <p:sp>
        <p:nvSpPr>
          <p:cNvPr id="20" name="TextBox 19">
            <a:extLst>
              <a:ext uri="{FF2B5EF4-FFF2-40B4-BE49-F238E27FC236}">
                <a16:creationId xmlns:a16="http://schemas.microsoft.com/office/drawing/2014/main" id="{3A030B61-6FD1-4A3F-B53B-965B0AC619D4}"/>
              </a:ext>
            </a:extLst>
          </p:cNvPr>
          <p:cNvSpPr txBox="1"/>
          <p:nvPr/>
        </p:nvSpPr>
        <p:spPr>
          <a:xfrm>
            <a:off x="2731267" y="3281426"/>
            <a:ext cx="1898752" cy="1140848"/>
          </a:xfrm>
          <a:prstGeom prst="rect">
            <a:avLst/>
          </a:prstGeom>
        </p:spPr>
        <p:txBody>
          <a:bodyPr wrap="square" rtlCol="0">
            <a:noAutofit/>
          </a:bodyPr>
          <a:lstStyle/>
          <a:p>
            <a:pPr algn="ctr">
              <a:lnSpc>
                <a:spcPct val="120000"/>
              </a:lnSpc>
            </a:pPr>
            <a:r>
              <a:rPr lang="en-US" sz="2000" dirty="0">
                <a:solidFill>
                  <a:srgbClr val="FFFFFF"/>
                </a:solidFill>
                <a:latin typeface="Arial" panose="020B0604020202020204"/>
              </a:rPr>
              <a:t>Moderately Severe </a:t>
            </a:r>
          </a:p>
          <a:p>
            <a:pPr algn="ctr">
              <a:lnSpc>
                <a:spcPct val="120000"/>
              </a:lnSpc>
            </a:pPr>
            <a:r>
              <a:rPr lang="en-US" sz="2000" dirty="0">
                <a:solidFill>
                  <a:srgbClr val="FFFFFF"/>
                </a:solidFill>
                <a:latin typeface="Arial" panose="020B0604020202020204"/>
              </a:rPr>
              <a:t>(15–19)</a:t>
            </a:r>
          </a:p>
        </p:txBody>
      </p:sp>
      <p:sp>
        <p:nvSpPr>
          <p:cNvPr id="21" name="TextBox 20">
            <a:extLst>
              <a:ext uri="{FF2B5EF4-FFF2-40B4-BE49-F238E27FC236}">
                <a16:creationId xmlns:a16="http://schemas.microsoft.com/office/drawing/2014/main" id="{27D865D3-D59F-440E-953F-B5187E25A65E}"/>
              </a:ext>
            </a:extLst>
          </p:cNvPr>
          <p:cNvSpPr txBox="1"/>
          <p:nvPr/>
        </p:nvSpPr>
        <p:spPr>
          <a:xfrm>
            <a:off x="3689280" y="2100292"/>
            <a:ext cx="1490942" cy="771326"/>
          </a:xfrm>
          <a:prstGeom prst="rect">
            <a:avLst/>
          </a:prstGeom>
        </p:spPr>
        <p:txBody>
          <a:bodyPr wrap="square" rtlCol="0">
            <a:noAutofit/>
          </a:bodyPr>
          <a:lstStyle/>
          <a:p>
            <a:pPr algn="ctr">
              <a:lnSpc>
                <a:spcPct val="120000"/>
              </a:lnSpc>
            </a:pPr>
            <a:r>
              <a:rPr lang="en-US" sz="2000" dirty="0">
                <a:solidFill>
                  <a:srgbClr val="FFFFFF"/>
                </a:solidFill>
                <a:latin typeface="Arial" panose="020B0604020202020204"/>
              </a:rPr>
              <a:t>Severe </a:t>
            </a:r>
          </a:p>
          <a:p>
            <a:pPr algn="ctr">
              <a:lnSpc>
                <a:spcPct val="120000"/>
              </a:lnSpc>
            </a:pPr>
            <a:r>
              <a:rPr lang="en-US" sz="2000" dirty="0">
                <a:solidFill>
                  <a:srgbClr val="FFFFFF"/>
                </a:solidFill>
                <a:latin typeface="Arial" panose="020B0604020202020204"/>
              </a:rPr>
              <a:t>(≥20)</a:t>
            </a:r>
          </a:p>
        </p:txBody>
      </p:sp>
      <p:sp>
        <p:nvSpPr>
          <p:cNvPr id="11" name="Slide Number Placeholder 3">
            <a:extLst>
              <a:ext uri="{FF2B5EF4-FFF2-40B4-BE49-F238E27FC236}">
                <a16:creationId xmlns:a16="http://schemas.microsoft.com/office/drawing/2014/main" id="{E599D0D3-9AD0-4DE5-A160-B1B8C707DFEA}"/>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13</a:t>
            </a:fld>
            <a:endParaRPr lang="en-US" sz="1400" dirty="0"/>
          </a:p>
        </p:txBody>
      </p:sp>
    </p:spTree>
    <p:extLst>
      <p:ext uri="{BB962C8B-B14F-4D97-AF65-F5344CB8AC3E}">
        <p14:creationId xmlns:p14="http://schemas.microsoft.com/office/powerpoint/2010/main" val="3472359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C496-7D09-4DAF-BAB3-020484579DF4}"/>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Conclusions</a:t>
            </a:r>
          </a:p>
        </p:txBody>
      </p:sp>
      <p:sp>
        <p:nvSpPr>
          <p:cNvPr id="3" name="Content Placeholder 2">
            <a:extLst>
              <a:ext uri="{FF2B5EF4-FFF2-40B4-BE49-F238E27FC236}">
                <a16:creationId xmlns:a16="http://schemas.microsoft.com/office/drawing/2014/main" id="{BECE7B6E-0671-4C4E-80A4-81DACFC91429}"/>
              </a:ext>
            </a:extLst>
          </p:cNvPr>
          <p:cNvSpPr>
            <a:spLocks noGrp="1"/>
          </p:cNvSpPr>
          <p:nvPr>
            <p:ph idx="1"/>
          </p:nvPr>
        </p:nvSpPr>
        <p:spPr>
          <a:xfrm>
            <a:off x="2324100" y="1155032"/>
            <a:ext cx="9397332" cy="4997365"/>
          </a:xfrm>
        </p:spPr>
        <p:txBody>
          <a:bodyPr>
            <a:normAutofit fontScale="92500" lnSpcReduction="10000"/>
          </a:bodyPr>
          <a:lstStyle/>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Data from the ARISE study demonstrate that many people with idiopathic hypersomnia experience moderate to severe impairment in their quality of life across functional, social, and vocational domains</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High scores on the NeuroQoL stigma domain indicated that patients with idiopathic hypersomnia feel alienated by their disease</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Participants demonstrated high rates of presenteeism despite low absenteeism on the WPAI:SHP, indicating that work impairment is due to lost productivity associated with idiopathic hypersomnia</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Over half of participants reported moderate or severe cognitive impairment on the BC-CCI, and two-thirds had moderate to severe depressive symptoms on the PHQ-9  </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These data emphasize the need for more effective and evidence-based treatments aimed at improving functioning and quality of life for people with idiopathic hypersomnia</a:t>
            </a:r>
          </a:p>
          <a:p>
            <a:pPr marL="0" indent="0">
              <a:lnSpc>
                <a:spcPct val="100000"/>
              </a:lnSpc>
              <a:spcBef>
                <a:spcPts val="0"/>
              </a:spcBef>
              <a:spcAft>
                <a:spcPts val="600"/>
              </a:spcAft>
              <a:buNone/>
            </a:pPr>
            <a:endParaRPr lang="en-US" sz="2400" dirty="0">
              <a:latin typeface="Arial" panose="020B0604020202020204" pitchFamily="34" charset="0"/>
              <a:cs typeface="Arial" panose="020B0604020202020204" pitchFamily="34" charset="0"/>
            </a:endParaRPr>
          </a:p>
        </p:txBody>
      </p:sp>
      <p:sp>
        <p:nvSpPr>
          <p:cNvPr id="4" name="Footer Placeholder 4">
            <a:extLst>
              <a:ext uri="{FF2B5EF4-FFF2-40B4-BE49-F238E27FC236}">
                <a16:creationId xmlns:a16="http://schemas.microsoft.com/office/drawing/2014/main" id="{5FE0BE6A-C4AD-4332-BCF8-0447C0EEFD19}"/>
              </a:ext>
            </a:extLst>
          </p:cNvPr>
          <p:cNvSpPr txBox="1">
            <a:spLocks/>
          </p:cNvSpPr>
          <p:nvPr/>
        </p:nvSpPr>
        <p:spPr>
          <a:xfrm>
            <a:off x="2131511" y="6492442"/>
            <a:ext cx="9450890" cy="16931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0" i="0" u="none" strike="noStrike" baseline="0" dirty="0">
                <a:latin typeface="Arial" panose="020B0604020202020204" pitchFamily="34" charset="0"/>
                <a:cs typeface="Arial" panose="020B0604020202020204" pitchFamily="34" charset="0"/>
              </a:rPr>
              <a:t>BC-CCI, British Columbia Cognitive Complaints Inventory; Neuro-QoL, Quality of Life in Neurological Disorders; PHQ-9, Patient Health Questionnaire-9; WPAI:SHP, Work Productivity and Activity Impairment Questionnaire: Specific Health Problem.</a:t>
            </a:r>
            <a:endParaRPr lang="en-US" sz="800" dirty="0">
              <a:latin typeface="Arial" panose="020B0604020202020204" pitchFamily="34" charset="0"/>
              <a:cs typeface="Arial" panose="020B0604020202020204" pitchFamily="34" charset="0"/>
            </a:endParaRPr>
          </a:p>
        </p:txBody>
      </p:sp>
      <p:sp>
        <p:nvSpPr>
          <p:cNvPr id="5" name="Slide Number Placeholder 3">
            <a:extLst>
              <a:ext uri="{FF2B5EF4-FFF2-40B4-BE49-F238E27FC236}">
                <a16:creationId xmlns:a16="http://schemas.microsoft.com/office/drawing/2014/main" id="{B411A12C-7D72-42FE-8F2C-3FB3212B447E}"/>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14</a:t>
            </a:fld>
            <a:endParaRPr lang="en-US" sz="1400" dirty="0"/>
          </a:p>
        </p:txBody>
      </p:sp>
    </p:spTree>
    <p:extLst>
      <p:ext uri="{BB962C8B-B14F-4D97-AF65-F5344CB8AC3E}">
        <p14:creationId xmlns:p14="http://schemas.microsoft.com/office/powerpoint/2010/main" val="509585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1FDB0-CB98-7646-988C-2F7C0712FC32}"/>
              </a:ext>
            </a:extLst>
          </p:cNvPr>
          <p:cNvSpPr>
            <a:spLocks noGrp="1"/>
          </p:cNvSpPr>
          <p:nvPr>
            <p:ph type="ctrTitle"/>
          </p:nvPr>
        </p:nvSpPr>
        <p:spPr>
          <a:xfrm>
            <a:off x="2324100" y="1250950"/>
            <a:ext cx="9278132" cy="2679316"/>
          </a:xfrm>
        </p:spPr>
        <p:txBody>
          <a:bodyPr>
            <a:noAutofit/>
          </a:bodyPr>
          <a:lstStyle/>
          <a:p>
            <a:pPr algn="ctr"/>
            <a:r>
              <a:rPr lang="en-US" sz="4000" b="1" dirty="0">
                <a:effectLst/>
                <a:latin typeface="Arial" panose="020B0604020202020204" pitchFamily="34" charset="0"/>
                <a:ea typeface="Times New Roman" panose="02020603050405020304" pitchFamily="18" charset="0"/>
                <a:cs typeface="Arial" panose="020B0604020202020204" pitchFamily="34" charset="0"/>
              </a:rPr>
              <a:t>Impairment in Functioning and Quality of Life in P</a:t>
            </a:r>
            <a:r>
              <a:rPr lang="en-US" sz="4000" dirty="0">
                <a:latin typeface="Arial" panose="020B0604020202020204" pitchFamily="34" charset="0"/>
                <a:ea typeface="Times New Roman" panose="02020603050405020304" pitchFamily="18" charset="0"/>
                <a:cs typeface="Arial" panose="020B0604020202020204" pitchFamily="34" charset="0"/>
              </a:rPr>
              <a:t>atients</a:t>
            </a:r>
            <a:r>
              <a:rPr lang="en-US" sz="4000" b="1" dirty="0">
                <a:effectLst/>
                <a:latin typeface="Arial" panose="020B0604020202020204" pitchFamily="34" charset="0"/>
                <a:ea typeface="Times New Roman" panose="02020603050405020304" pitchFamily="18" charset="0"/>
                <a:cs typeface="Arial" panose="020B0604020202020204" pitchFamily="34" charset="0"/>
              </a:rPr>
              <a:t> With Idiopathic Hypersomnia: the Real World Idiopathic Hypersomnia Outcomes Study (ARISE)</a:t>
            </a:r>
            <a:br>
              <a:rPr lang="en-US" sz="4000" dirty="0">
                <a:effectLst/>
                <a:latin typeface="Arial" panose="020B0604020202020204" pitchFamily="34" charset="0"/>
                <a:ea typeface="Times New Roman" panose="02020603050405020304" pitchFamily="18" charset="0"/>
                <a:cs typeface="Arial" panose="020B0604020202020204" pitchFamily="34" charset="0"/>
              </a:rPr>
            </a:br>
            <a:endParaRPr lang="en-US" sz="40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1E6803C-DCBD-BB48-B6B8-3DBA53544F43}"/>
              </a:ext>
            </a:extLst>
          </p:cNvPr>
          <p:cNvSpPr>
            <a:spLocks noGrp="1"/>
          </p:cNvSpPr>
          <p:nvPr>
            <p:ph type="subTitle" idx="1"/>
          </p:nvPr>
        </p:nvSpPr>
        <p:spPr>
          <a:xfrm>
            <a:off x="2324100" y="4022340"/>
            <a:ext cx="9278132" cy="2387599"/>
          </a:xfrm>
        </p:spPr>
        <p:txBody>
          <a:bodyPr>
            <a:normAutofit fontScale="25000" lnSpcReduction="20000"/>
          </a:bodyPr>
          <a:lstStyle/>
          <a:p>
            <a:pPr marL="0" marR="0" algn="ctr">
              <a:lnSpc>
                <a:spcPct val="200000"/>
              </a:lnSpc>
              <a:spcBef>
                <a:spcPts val="0"/>
              </a:spcBef>
              <a:spcAft>
                <a:spcPts val="0"/>
              </a:spcAft>
            </a:pPr>
            <a:r>
              <a:rPr lang="en-US" sz="1200" b="1" dirty="0">
                <a:effectLst/>
                <a:latin typeface="Arial" panose="020B0604020202020204" pitchFamily="34" charset="0"/>
                <a:ea typeface="Times New Roman" panose="02020603050405020304" pitchFamily="18" charset="0"/>
                <a:cs typeface="Arial" panose="020B0604020202020204" pitchFamily="34"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170000"/>
              </a:lnSpc>
              <a:spcBef>
                <a:spcPts val="0"/>
              </a:spcBef>
              <a:spcAft>
                <a:spcPts val="0"/>
              </a:spcAft>
            </a:pPr>
            <a:r>
              <a:rPr lang="en-US" sz="6000" dirty="0">
                <a:effectLst/>
                <a:latin typeface="Arial" panose="020B0604020202020204" pitchFamily="34" charset="0"/>
                <a:ea typeface="Times New Roman" panose="02020603050405020304" pitchFamily="18" charset="0"/>
                <a:cs typeface="Arial" panose="020B0604020202020204" pitchFamily="34" charset="0"/>
              </a:rPr>
              <a:t>Logan Schneider, MD</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1</a:t>
            </a:r>
            <a:r>
              <a:rPr lang="en-US" sz="6000" dirty="0">
                <a:effectLst/>
                <a:latin typeface="Arial" panose="020B0604020202020204" pitchFamily="34" charset="0"/>
                <a:ea typeface="Times New Roman" panose="02020603050405020304" pitchFamily="18" charset="0"/>
                <a:cs typeface="Arial" panose="020B0604020202020204" pitchFamily="34" charset="0"/>
              </a:rPr>
              <a:t>; Joanne Stevens, BA</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2</a:t>
            </a:r>
            <a:r>
              <a:rPr lang="en-US" sz="6000" dirty="0">
                <a:effectLst/>
                <a:latin typeface="Arial" panose="020B0604020202020204" pitchFamily="34" charset="0"/>
                <a:ea typeface="Times New Roman" panose="02020603050405020304" pitchFamily="18" charset="0"/>
                <a:cs typeface="Arial" panose="020B0604020202020204" pitchFamily="34" charset="0"/>
              </a:rPr>
              <a:t>;</a:t>
            </a:r>
            <a:r>
              <a:rPr lang="en-US" sz="6000" b="1" dirty="0">
                <a:effectLst/>
                <a:latin typeface="Arial" panose="020B0604020202020204" pitchFamily="34" charset="0"/>
                <a:ea typeface="Times New Roman" panose="02020603050405020304" pitchFamily="18" charset="0"/>
                <a:cs typeface="Arial" panose="020B0604020202020204" pitchFamily="34" charset="0"/>
              </a:rPr>
              <a:t> </a:t>
            </a:r>
            <a:r>
              <a:rPr lang="en-US" sz="6000" dirty="0">
                <a:effectLst/>
                <a:latin typeface="Arial" panose="020B0604020202020204" pitchFamily="34" charset="0"/>
                <a:ea typeface="Times New Roman" panose="02020603050405020304" pitchFamily="18" charset="0"/>
                <a:cs typeface="Arial" panose="020B0604020202020204" pitchFamily="34" charset="0"/>
              </a:rPr>
              <a:t>Aatif M. Husain, MD</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3</a:t>
            </a:r>
            <a:r>
              <a:rPr lang="en-US" sz="6000" dirty="0">
                <a:effectLst/>
                <a:latin typeface="Arial" panose="020B0604020202020204" pitchFamily="34" charset="0"/>
                <a:ea typeface="Times New Roman" panose="02020603050405020304" pitchFamily="18" charset="0"/>
                <a:cs typeface="Arial" panose="020B0604020202020204" pitchFamily="34" charset="0"/>
              </a:rPr>
              <a:t>; Diane Ito, MA</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4</a:t>
            </a:r>
            <a:r>
              <a:rPr lang="en-US" sz="6000" dirty="0">
                <a:effectLst/>
                <a:latin typeface="Arial" panose="020B0604020202020204" pitchFamily="34" charset="0"/>
                <a:ea typeface="Times New Roman" panose="02020603050405020304" pitchFamily="18" charset="0"/>
                <a:cs typeface="Arial" panose="020B0604020202020204" pitchFamily="34" charset="0"/>
              </a:rPr>
              <a:t>; Wayne Macfadden, MD</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2</a:t>
            </a:r>
            <a:r>
              <a:rPr lang="en-US" sz="6000" dirty="0">
                <a:effectLst/>
                <a:latin typeface="Arial" panose="020B0604020202020204" pitchFamily="34" charset="0"/>
                <a:ea typeface="Times New Roman" panose="02020603050405020304" pitchFamily="18" charset="0"/>
                <a:cs typeface="Arial" panose="020B0604020202020204" pitchFamily="34" charset="0"/>
              </a:rPr>
              <a:t>; Douglas S. Fuller, MS</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2</a:t>
            </a:r>
            <a:r>
              <a:rPr lang="en-US" sz="6000" dirty="0">
                <a:effectLst/>
                <a:latin typeface="Arial" panose="020B0604020202020204" pitchFamily="34" charset="0"/>
                <a:ea typeface="Times New Roman" panose="02020603050405020304" pitchFamily="18" charset="0"/>
                <a:cs typeface="Arial" panose="020B0604020202020204" pitchFamily="34" charset="0"/>
              </a:rPr>
              <a:t>; Phyllis Zee, MD, PhD</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5</a:t>
            </a:r>
          </a:p>
          <a:p>
            <a:pPr marL="0" marR="0" algn="ctr">
              <a:spcBef>
                <a:spcPts val="0"/>
              </a:spcBef>
              <a:spcAft>
                <a:spcPts val="0"/>
              </a:spcAft>
            </a:pPr>
            <a:endParaRPr lang="en-US" sz="60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70000"/>
              </a:lnSpc>
            </a:pP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1</a:t>
            </a:r>
            <a:r>
              <a:rPr lang="en-US" sz="6000" dirty="0">
                <a:effectLst/>
                <a:latin typeface="Arial" panose="020B0604020202020204" pitchFamily="34" charset="0"/>
                <a:ea typeface="Times New Roman" panose="02020603050405020304" pitchFamily="18" charset="0"/>
                <a:cs typeface="Arial" panose="020B0604020202020204" pitchFamily="34" charset="0"/>
              </a:rPr>
              <a:t>Stanford University School of Medicine, Stanford, CA, USA; </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2</a:t>
            </a:r>
            <a:r>
              <a:rPr lang="en-US" sz="6000" dirty="0">
                <a:effectLst/>
                <a:latin typeface="Arial" panose="020B0604020202020204" pitchFamily="34" charset="0"/>
                <a:ea typeface="Times New Roman" panose="02020603050405020304" pitchFamily="18" charset="0"/>
                <a:cs typeface="Arial" panose="020B0604020202020204" pitchFamily="34" charset="0"/>
              </a:rPr>
              <a:t>Jazz Pharmaceuticals, Philadelphia, PA, USA; </a:t>
            </a:r>
            <a:br>
              <a:rPr lang="en-US" sz="6000" dirty="0">
                <a:effectLst/>
                <a:latin typeface="Arial" panose="020B0604020202020204" pitchFamily="34" charset="0"/>
                <a:ea typeface="Times New Roman" panose="02020603050405020304" pitchFamily="18" charset="0"/>
                <a:cs typeface="Arial" panose="020B0604020202020204" pitchFamily="34" charset="0"/>
              </a:rPr>
            </a:b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3</a:t>
            </a:r>
            <a:r>
              <a:rPr lang="en-US" sz="6000" dirty="0">
                <a:effectLst/>
                <a:latin typeface="Arial" panose="020B0604020202020204" pitchFamily="34" charset="0"/>
                <a:ea typeface="Times New Roman" panose="02020603050405020304" pitchFamily="18" charset="0"/>
                <a:cs typeface="Arial" panose="020B0604020202020204" pitchFamily="34" charset="0"/>
              </a:rPr>
              <a:t>Duke University Medical Center, Durham, NC, USA; </a:t>
            </a: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4</a:t>
            </a:r>
            <a:r>
              <a:rPr lang="en-US" sz="6000" dirty="0">
                <a:effectLst/>
                <a:latin typeface="Arial" panose="020B0604020202020204" pitchFamily="34" charset="0"/>
                <a:ea typeface="Times New Roman" panose="02020603050405020304" pitchFamily="18" charset="0"/>
                <a:cs typeface="Arial" panose="020B0604020202020204" pitchFamily="34" charset="0"/>
              </a:rPr>
              <a:t>Stratevi, Santa Monica, CA, USA; </a:t>
            </a:r>
            <a:br>
              <a:rPr lang="en-US" sz="6000" dirty="0">
                <a:effectLst/>
                <a:latin typeface="Arial" panose="020B0604020202020204" pitchFamily="34" charset="0"/>
                <a:ea typeface="Times New Roman" panose="02020603050405020304" pitchFamily="18" charset="0"/>
                <a:cs typeface="Arial" panose="020B0604020202020204" pitchFamily="34" charset="0"/>
              </a:rPr>
            </a:br>
            <a:r>
              <a:rPr lang="en-US" sz="6000" baseline="30000" dirty="0">
                <a:effectLst/>
                <a:latin typeface="Arial" panose="020B0604020202020204" pitchFamily="34" charset="0"/>
                <a:ea typeface="Times New Roman" panose="02020603050405020304" pitchFamily="18" charset="0"/>
                <a:cs typeface="Arial" panose="020B0604020202020204" pitchFamily="34" charset="0"/>
              </a:rPr>
              <a:t>5</a:t>
            </a:r>
            <a:r>
              <a:rPr lang="en-US" sz="6000" dirty="0">
                <a:effectLst/>
                <a:latin typeface="Arial" panose="020B0604020202020204" pitchFamily="34" charset="0"/>
                <a:ea typeface="Times New Roman" panose="02020603050405020304" pitchFamily="18" charset="0"/>
                <a:cs typeface="Arial" panose="020B0604020202020204" pitchFamily="34" charset="0"/>
              </a:rPr>
              <a:t>Feinberg School of Medicine, Northwestern University, Chicago, IL, USA</a:t>
            </a:r>
          </a:p>
          <a:p>
            <a:pPr algn="ctr"/>
            <a:endParaRPr lang="en-US" sz="1900" dirty="0">
              <a:latin typeface="Arial" panose="020B0604020202020204" pitchFamily="34" charset="0"/>
              <a:cs typeface="Arial" panose="020B0604020202020204" pitchFamily="34" charset="0"/>
            </a:endParaRPr>
          </a:p>
          <a:p>
            <a:endParaRPr lang="en-US" dirty="0"/>
          </a:p>
        </p:txBody>
      </p:sp>
      <p:sp>
        <p:nvSpPr>
          <p:cNvPr id="4" name="Rectangle 3">
            <a:extLst>
              <a:ext uri="{FF2B5EF4-FFF2-40B4-BE49-F238E27FC236}">
                <a16:creationId xmlns:a16="http://schemas.microsoft.com/office/drawing/2014/main" id="{BB563EC5-B580-4973-98C1-920FE2485292}"/>
              </a:ext>
            </a:extLst>
          </p:cNvPr>
          <p:cNvSpPr/>
          <p:nvPr/>
        </p:nvSpPr>
        <p:spPr>
          <a:xfrm>
            <a:off x="9950294" y="6040348"/>
            <a:ext cx="1059580" cy="461665"/>
          </a:xfrm>
          <a:prstGeom prst="rect">
            <a:avLst/>
          </a:prstGeom>
        </p:spPr>
        <p:txBody>
          <a:bodyPr wrap="square">
            <a:spAutoFit/>
          </a:bodyPr>
          <a:lstStyle/>
          <a:p>
            <a:pPr algn="ctr"/>
            <a:r>
              <a:rPr lang="en-US" sz="600" dirty="0">
                <a:solidFill>
                  <a:srgbClr val="000000"/>
                </a:solidFill>
                <a:latin typeface="Arial" panose="020B0604020202020204" pitchFamily="34" charset="0"/>
                <a:cs typeface="Arial" panose="020B0604020202020204" pitchFamily="34" charset="0"/>
              </a:rPr>
              <a:t>Scan this code to access this poster online.</a:t>
            </a:r>
          </a:p>
          <a:p>
            <a:pPr algn="ctr"/>
            <a:r>
              <a:rPr lang="en-US" sz="600" dirty="0">
                <a:solidFill>
                  <a:srgbClr val="000000"/>
                </a:solidFill>
                <a:latin typeface="Arial" panose="020B0604020202020204" pitchFamily="34" charset="0"/>
                <a:cs typeface="Arial" panose="020B0604020202020204" pitchFamily="34" charset="0"/>
              </a:rPr>
              <a:t>This code is not for promotional purposes. </a:t>
            </a:r>
          </a:p>
        </p:txBody>
      </p:sp>
      <p:pic>
        <p:nvPicPr>
          <p:cNvPr id="5" name="Picture 4">
            <a:extLst>
              <a:ext uri="{FF2B5EF4-FFF2-40B4-BE49-F238E27FC236}">
                <a16:creationId xmlns:a16="http://schemas.microsoft.com/office/drawing/2014/main" id="{9C9E75A6-718F-4FFB-BD23-C1397C5B5F69}"/>
              </a:ext>
            </a:extLst>
          </p:cNvPr>
          <p:cNvPicPr>
            <a:picLocks noChangeAspect="1"/>
          </p:cNvPicPr>
          <p:nvPr/>
        </p:nvPicPr>
        <p:blipFill>
          <a:blip r:embed="rId2"/>
          <a:stretch>
            <a:fillRect/>
          </a:stretch>
        </p:blipFill>
        <p:spPr>
          <a:xfrm>
            <a:off x="11009874" y="5840136"/>
            <a:ext cx="855495" cy="855495"/>
          </a:xfrm>
          <a:prstGeom prst="rect">
            <a:avLst/>
          </a:prstGeom>
        </p:spPr>
      </p:pic>
    </p:spTree>
    <p:extLst>
      <p:ext uri="{BB962C8B-B14F-4D97-AF65-F5344CB8AC3E}">
        <p14:creationId xmlns:p14="http://schemas.microsoft.com/office/powerpoint/2010/main" val="407363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3DF66-9C0D-9B48-8D9D-C9288570A5C7}"/>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Conflicts of Interest and Disclosures</a:t>
            </a:r>
          </a:p>
        </p:txBody>
      </p:sp>
      <p:sp>
        <p:nvSpPr>
          <p:cNvPr id="3" name="Content Placeholder 2">
            <a:extLst>
              <a:ext uri="{FF2B5EF4-FFF2-40B4-BE49-F238E27FC236}">
                <a16:creationId xmlns:a16="http://schemas.microsoft.com/office/drawing/2014/main" id="{D2336DE6-A0EC-4947-AA41-1352DE5B25E4}"/>
              </a:ext>
            </a:extLst>
          </p:cNvPr>
          <p:cNvSpPr>
            <a:spLocks noGrp="1"/>
          </p:cNvSpPr>
          <p:nvPr>
            <p:ph idx="1"/>
          </p:nvPr>
        </p:nvSpPr>
        <p:spPr>
          <a:xfrm>
            <a:off x="2324100" y="1335769"/>
            <a:ext cx="9258300" cy="4535418"/>
          </a:xfrm>
        </p:spPr>
        <p:txBody>
          <a:bodyPr>
            <a:noAutofit/>
          </a:bodyPr>
          <a:lstStyle/>
          <a:p>
            <a:pPr>
              <a:lnSpc>
                <a:spcPct val="100000"/>
              </a:lnSpc>
              <a:spcBef>
                <a:spcPts val="0"/>
              </a:spcBef>
              <a:spcAft>
                <a:spcPts val="600"/>
              </a:spcAft>
              <a:tabLst>
                <a:tab pos="0" algn="l"/>
              </a:tabLst>
            </a:pPr>
            <a:r>
              <a:rPr lang="en-US" sz="1600" b="1" u="sng"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Logan Schneider</a:t>
            </a:r>
            <a:r>
              <a:rPr lang="en-US" sz="1600"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 has received honoraria as a member of advisory boards and speakers bureaus for Jazz Pharmaceuticals and Harmony Biosciences.</a:t>
            </a:r>
            <a:r>
              <a:rPr lang="en-US" sz="1600" dirty="0">
                <a:solidFill>
                  <a:srgbClr val="221E1F"/>
                </a:solidFill>
                <a:latin typeface="Arial" panose="020B0604020202020204" pitchFamily="34" charset="0"/>
                <a:ea typeface="Times New Roman" panose="02020603050405020304" pitchFamily="18" charset="0"/>
                <a:cs typeface="Arial" panose="020B0604020202020204" pitchFamily="34" charset="0"/>
              </a:rPr>
              <a:t> </a:t>
            </a:r>
          </a:p>
          <a:p>
            <a:pPr>
              <a:lnSpc>
                <a:spcPct val="100000"/>
              </a:lnSpc>
              <a:spcBef>
                <a:spcPts val="0"/>
              </a:spcBef>
              <a:spcAft>
                <a:spcPts val="600"/>
              </a:spcAft>
              <a:tabLst>
                <a:tab pos="0" algn="l"/>
              </a:tabLst>
            </a:pPr>
            <a:r>
              <a:rPr lang="en-US" sz="1600" b="1" u="sng" dirty="0">
                <a:solidFill>
                  <a:srgbClr val="221E1F"/>
                </a:solidFill>
                <a:latin typeface="Arial" panose="020B0604020202020204" pitchFamily="34" charset="0"/>
                <a:cs typeface="Arial" panose="020B0604020202020204" pitchFamily="34" charset="0"/>
              </a:rPr>
              <a:t>Joanne Stevens</a:t>
            </a:r>
            <a:r>
              <a:rPr lang="en-US" sz="1600" dirty="0">
                <a:solidFill>
                  <a:srgbClr val="221E1F"/>
                </a:solidFill>
                <a:latin typeface="Arial" panose="020B0604020202020204" pitchFamily="34" charset="0"/>
                <a:cs typeface="Arial" panose="020B0604020202020204" pitchFamily="34" charset="0"/>
              </a:rPr>
              <a:t>, </a:t>
            </a:r>
            <a:r>
              <a:rPr lang="en-US" sz="1600" b="1" u="sng" dirty="0">
                <a:solidFill>
                  <a:srgbClr val="221E1F"/>
                </a:solidFill>
                <a:latin typeface="Arial" panose="020B0604020202020204" pitchFamily="34" charset="0"/>
                <a:cs typeface="Arial" panose="020B0604020202020204" pitchFamily="34" charset="0"/>
              </a:rPr>
              <a:t>Wayne Macfadden</a:t>
            </a:r>
            <a:r>
              <a:rPr lang="en-US" sz="1600" dirty="0">
                <a:solidFill>
                  <a:srgbClr val="221E1F"/>
                </a:solidFill>
                <a:latin typeface="Arial" panose="020B0604020202020204" pitchFamily="34" charset="0"/>
                <a:cs typeface="Arial" panose="020B0604020202020204" pitchFamily="34" charset="0"/>
              </a:rPr>
              <a:t>, and </a:t>
            </a:r>
            <a:r>
              <a:rPr lang="en-US" sz="1600" b="1" u="sng" dirty="0">
                <a:solidFill>
                  <a:srgbClr val="221E1F"/>
                </a:solidFill>
                <a:latin typeface="Arial" panose="020B0604020202020204" pitchFamily="34" charset="0"/>
                <a:cs typeface="Arial" panose="020B0604020202020204" pitchFamily="34" charset="0"/>
              </a:rPr>
              <a:t>Douglas Fuller</a:t>
            </a:r>
            <a:r>
              <a:rPr lang="en-US" sz="1600" b="1" dirty="0">
                <a:solidFill>
                  <a:srgbClr val="221E1F"/>
                </a:solidFill>
                <a:latin typeface="Arial" panose="020B0604020202020204" pitchFamily="34" charset="0"/>
                <a:cs typeface="Arial" panose="020B0604020202020204" pitchFamily="34" charset="0"/>
              </a:rPr>
              <a:t> </a:t>
            </a:r>
            <a:r>
              <a:rPr lang="en-US" sz="1600" dirty="0">
                <a:solidFill>
                  <a:srgbClr val="221E1F"/>
                </a:solidFill>
                <a:latin typeface="Arial" panose="020B0604020202020204" pitchFamily="34" charset="0"/>
                <a:cs typeface="Arial" panose="020B0604020202020204" pitchFamily="34" charset="0"/>
              </a:rPr>
              <a:t>are full-time employees of Jazz Pharmaceuticals who, in the course of this employment, have received stock options exercisable for, and other stock awards of, ordinary shares of Jazz Pharmaceuticals, plc.</a:t>
            </a:r>
          </a:p>
          <a:p>
            <a:pPr>
              <a:lnSpc>
                <a:spcPct val="100000"/>
              </a:lnSpc>
              <a:spcBef>
                <a:spcPts val="0"/>
              </a:spcBef>
              <a:spcAft>
                <a:spcPts val="600"/>
              </a:spcAft>
              <a:tabLst>
                <a:tab pos="0" algn="l"/>
              </a:tabLst>
            </a:pPr>
            <a:r>
              <a:rPr lang="en-US" sz="1600" b="1" u="sng" dirty="0">
                <a:solidFill>
                  <a:srgbClr val="221E1F"/>
                </a:solidFill>
                <a:latin typeface="Arial" panose="020B0604020202020204" pitchFamily="34" charset="0"/>
                <a:cs typeface="Arial" panose="020B0604020202020204" pitchFamily="34" charset="0"/>
              </a:rPr>
              <a:t>Aatif Husain</a:t>
            </a:r>
            <a:r>
              <a:rPr lang="en-US" sz="1600" b="1" dirty="0">
                <a:solidFill>
                  <a:srgbClr val="221E1F"/>
                </a:solidFill>
                <a:latin typeface="Arial" panose="020B0604020202020204" pitchFamily="34" charset="0"/>
                <a:cs typeface="Arial" panose="020B0604020202020204" pitchFamily="34" charset="0"/>
              </a:rPr>
              <a:t> </a:t>
            </a:r>
            <a:r>
              <a:rPr lang="en-US" sz="1600" dirty="0">
                <a:solidFill>
                  <a:srgbClr val="221E1F"/>
                </a:solidFill>
                <a:latin typeface="Arial" panose="020B0604020202020204" pitchFamily="34" charset="0"/>
                <a:cs typeface="Arial" panose="020B0604020202020204" pitchFamily="34" charset="0"/>
              </a:rPr>
              <a:t>has received consultancy fees and/or research funding from Jazz Pharmaceuticals, UCB, BlackThorn, Sage, Eisai, Marinus, and Neurelis, as well as royalties from Springer, Demos Medical, and Wolters Kluwer, and holds an editorship role with Wolters Kluwer.</a:t>
            </a:r>
          </a:p>
          <a:p>
            <a:pPr>
              <a:lnSpc>
                <a:spcPct val="100000"/>
              </a:lnSpc>
              <a:spcBef>
                <a:spcPts val="0"/>
              </a:spcBef>
              <a:spcAft>
                <a:spcPts val="600"/>
              </a:spcAft>
              <a:tabLst>
                <a:tab pos="0" algn="l"/>
              </a:tabLst>
            </a:pPr>
            <a:r>
              <a:rPr lang="en-US" sz="1600" b="1" u="sng"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Diane Ito</a:t>
            </a:r>
            <a:r>
              <a:rPr lang="en-US" sz="1600" b="1"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is an employee of Stratevi, a consulting firm that received research funding from Jazz Pharmaceuticals to conduct this study.</a:t>
            </a:r>
          </a:p>
          <a:p>
            <a:pPr>
              <a:lnSpc>
                <a:spcPct val="100000"/>
              </a:lnSpc>
              <a:spcBef>
                <a:spcPts val="0"/>
              </a:spcBef>
              <a:spcAft>
                <a:spcPts val="600"/>
              </a:spcAft>
              <a:tabLst>
                <a:tab pos="0" algn="l"/>
              </a:tabLst>
            </a:pPr>
            <a:r>
              <a:rPr lang="en-US" sz="1600" b="1" u="sng"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Phyllis Zee</a:t>
            </a:r>
            <a:r>
              <a:rPr lang="en-US" sz="1600"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 serves on scientific advisory boards for Jazz Pharmaceuticals, Eisai</a:t>
            </a:r>
            <a:r>
              <a:rPr lang="en-US" sz="1600" dirty="0">
                <a:effectLst/>
                <a:latin typeface="Arial" panose="020B0604020202020204" pitchFamily="34" charset="0"/>
                <a:ea typeface="Times New Roman" panose="02020603050405020304" pitchFamily="18" charset="0"/>
                <a:cs typeface="Arial" panose="020B0604020202020204" pitchFamily="34" charset="0"/>
              </a:rPr>
              <a:t>, Idorsia, </a:t>
            </a:r>
            <a:r>
              <a:rPr lang="en-US" sz="1600" dirty="0">
                <a:solidFill>
                  <a:srgbClr val="221E1F"/>
                </a:solidFill>
                <a:effectLst/>
                <a:latin typeface="Arial" panose="020B0604020202020204" pitchFamily="34" charset="0"/>
                <a:ea typeface="Times New Roman" panose="02020603050405020304" pitchFamily="18" charset="0"/>
                <a:cs typeface="Arial" panose="020B0604020202020204" pitchFamily="34" charset="0"/>
              </a:rPr>
              <a:t>and          Harmony Biosciences.</a:t>
            </a:r>
          </a:p>
          <a:p>
            <a:pPr>
              <a:lnSpc>
                <a:spcPct val="100000"/>
              </a:lnSpc>
              <a:spcBef>
                <a:spcPts val="0"/>
              </a:spcBef>
              <a:spcAft>
                <a:spcPts val="600"/>
              </a:spcAft>
              <a:tabLst>
                <a:tab pos="0" algn="l"/>
              </a:tabLst>
            </a:pPr>
            <a:r>
              <a:rPr lang="en-US" sz="1600" dirty="0">
                <a:solidFill>
                  <a:srgbClr val="221E1F"/>
                </a:solidFill>
                <a:latin typeface="Arial" panose="020B0604020202020204" pitchFamily="34" charset="0"/>
                <a:cs typeface="Arial" panose="020B0604020202020204" pitchFamily="34" charset="0"/>
              </a:rPr>
              <a:t>This study was supported by Jazz Pharmaceuticals. </a:t>
            </a:r>
          </a:p>
          <a:p>
            <a:pPr>
              <a:lnSpc>
                <a:spcPct val="100000"/>
              </a:lnSpc>
              <a:spcAft>
                <a:spcPts val="600"/>
              </a:spcAft>
            </a:pPr>
            <a:endParaRPr lang="en-US" sz="1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6AD7D42-63E4-4E8A-B956-29D82D787AE7}"/>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3</a:t>
            </a:fld>
            <a:endParaRPr lang="en-US" sz="1400" dirty="0"/>
          </a:p>
        </p:txBody>
      </p:sp>
    </p:spTree>
    <p:extLst>
      <p:ext uri="{BB962C8B-B14F-4D97-AF65-F5344CB8AC3E}">
        <p14:creationId xmlns:p14="http://schemas.microsoft.com/office/powerpoint/2010/main" val="3218165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919BC-FF51-4DDB-8F6B-D7D3156A2E89}"/>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Background and Objective</a:t>
            </a:r>
          </a:p>
        </p:txBody>
      </p:sp>
      <p:sp>
        <p:nvSpPr>
          <p:cNvPr id="3" name="Content Placeholder 2">
            <a:extLst>
              <a:ext uri="{FF2B5EF4-FFF2-40B4-BE49-F238E27FC236}">
                <a16:creationId xmlns:a16="http://schemas.microsoft.com/office/drawing/2014/main" id="{1CBEAA20-93C8-48B5-88C1-84463B173E62}"/>
              </a:ext>
            </a:extLst>
          </p:cNvPr>
          <p:cNvSpPr>
            <a:spLocks noGrp="1"/>
          </p:cNvSpPr>
          <p:nvPr>
            <p:ph idx="1"/>
          </p:nvPr>
        </p:nvSpPr>
        <p:spPr>
          <a:xfrm>
            <a:off x="2324099" y="1281340"/>
            <a:ext cx="9669550" cy="5063704"/>
          </a:xfrm>
        </p:spPr>
        <p:txBody>
          <a:bodyPr>
            <a:normAutofit fontScale="92500" lnSpcReduction="20000"/>
          </a:bodyPr>
          <a:lstStyle/>
          <a:p>
            <a:pPr>
              <a:lnSpc>
                <a:spcPct val="110000"/>
              </a:lnSpc>
              <a:spcBef>
                <a:spcPts val="0"/>
              </a:spcBef>
              <a:spcAft>
                <a:spcPts val="600"/>
              </a:spcAft>
            </a:pPr>
            <a:r>
              <a:rPr lang="en-US" sz="2400" u="none" strike="noStrike" baseline="0" dirty="0">
                <a:solidFill>
                  <a:srgbClr val="221E1F"/>
                </a:solidFill>
                <a:latin typeface="Arial" panose="020B0604020202020204" pitchFamily="34" charset="0"/>
                <a:cs typeface="Arial" panose="020B0604020202020204" pitchFamily="34" charset="0"/>
              </a:rPr>
              <a:t>Idiopathic hypersomnia is a debilitating neurologic sleep disorder characterized by chronic excessive daytime sleepiness (the inability to stay awake and alert during the day, resulting in the irrepressible need to sleep or unplanned lapses into sleep or drowsiness)</a:t>
            </a:r>
            <a:r>
              <a:rPr lang="en-US" sz="2400" u="none" strike="noStrike" baseline="30000" dirty="0">
                <a:solidFill>
                  <a:srgbClr val="221E1F"/>
                </a:solidFill>
                <a:latin typeface="Arial" panose="020B0604020202020204" pitchFamily="34" charset="0"/>
                <a:cs typeface="Arial" panose="020B0604020202020204" pitchFamily="34" charset="0"/>
              </a:rPr>
              <a:t>1-3 </a:t>
            </a:r>
          </a:p>
          <a:p>
            <a:pPr>
              <a:lnSpc>
                <a:spcPct val="110000"/>
              </a:lnSpc>
              <a:spcBef>
                <a:spcPts val="0"/>
              </a:spcBef>
              <a:spcAft>
                <a:spcPts val="600"/>
              </a:spcAft>
            </a:pPr>
            <a:r>
              <a:rPr lang="en-US" sz="2400" dirty="0">
                <a:solidFill>
                  <a:srgbClr val="221E1F"/>
                </a:solidFill>
                <a:latin typeface="Arial" panose="020B0604020202020204" pitchFamily="34" charset="0"/>
                <a:cs typeface="Arial" panose="020B0604020202020204" pitchFamily="34" charset="0"/>
              </a:rPr>
              <a:t>Symptoms may also include severe sleep inertia (prolonged difficulty waking with frequent reentries into sleep, confusion, and irritability) as well as prolonged nighttime sleep, cognitive impairment, and long and unrefreshing naps</a:t>
            </a:r>
            <a:r>
              <a:rPr lang="en-US" sz="2400" baseline="30000" dirty="0">
                <a:solidFill>
                  <a:srgbClr val="221E1F"/>
                </a:solidFill>
                <a:latin typeface="Arial" panose="020B0604020202020204" pitchFamily="34" charset="0"/>
                <a:cs typeface="Arial" panose="020B0604020202020204" pitchFamily="34" charset="0"/>
              </a:rPr>
              <a:t>1,3</a:t>
            </a:r>
          </a:p>
          <a:p>
            <a:pPr>
              <a:lnSpc>
                <a:spcPct val="110000"/>
              </a:lnSpc>
              <a:spcBef>
                <a:spcPts val="0"/>
              </a:spcBef>
              <a:spcAft>
                <a:spcPts val="600"/>
              </a:spcAft>
            </a:pPr>
            <a:r>
              <a:rPr lang="en-US" sz="2400" dirty="0">
                <a:solidFill>
                  <a:srgbClr val="221E1F"/>
                </a:solidFill>
                <a:latin typeface="Arial" panose="020B0604020202020204" pitchFamily="34" charset="0"/>
                <a:cs typeface="Arial" panose="020B0604020202020204" pitchFamily="34" charset="0"/>
              </a:rPr>
              <a:t>Idiopathic hypersomnia is poorly understood, with limited information regarding how the disorder impacts patients</a:t>
            </a:r>
          </a:p>
          <a:p>
            <a:pPr>
              <a:lnSpc>
                <a:spcPct val="110000"/>
              </a:lnSpc>
              <a:spcBef>
                <a:spcPts val="0"/>
              </a:spcBef>
              <a:spcAft>
                <a:spcPts val="600"/>
              </a:spcAft>
            </a:pPr>
            <a:r>
              <a:rPr lang="en-US" sz="2400" dirty="0">
                <a:solidFill>
                  <a:srgbClr val="221E1F"/>
                </a:solidFill>
                <a:latin typeface="Arial" panose="020B0604020202020204" pitchFamily="34" charset="0"/>
                <a:cs typeface="Arial" panose="020B0604020202020204" pitchFamily="34" charset="0"/>
              </a:rPr>
              <a:t>The Real World Idiopathic Hypersomnia Outcomes Study (ARISE) evaluated the impact of idiopathic hypersomnia on participants’ lives and their perspectives of their current treatment </a:t>
            </a:r>
          </a:p>
          <a:p>
            <a:pPr>
              <a:lnSpc>
                <a:spcPct val="110000"/>
              </a:lnSpc>
              <a:spcBef>
                <a:spcPts val="0"/>
              </a:spcBef>
              <a:spcAft>
                <a:spcPts val="600"/>
              </a:spcAft>
            </a:pPr>
            <a:r>
              <a:rPr lang="en-US" sz="2400" dirty="0">
                <a:solidFill>
                  <a:srgbClr val="221E1F"/>
                </a:solidFill>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is </a:t>
            </a:r>
            <a:r>
              <a:rPr lang="en-US" sz="2400" dirty="0">
                <a:solidFill>
                  <a:srgbClr val="221E1F"/>
                </a:solidFill>
                <a:latin typeface="Arial" panose="020B0604020202020204" pitchFamily="34" charset="0"/>
                <a:cs typeface="Arial" panose="020B0604020202020204" pitchFamily="34" charset="0"/>
              </a:rPr>
              <a:t>presentation focuses on the quality of life (QoL) and functioning in participants with idiopathic hypersomnia</a:t>
            </a:r>
          </a:p>
          <a:p>
            <a:pPr>
              <a:lnSpc>
                <a:spcPct val="110000"/>
              </a:lnSpc>
              <a:spcAft>
                <a:spcPts val="600"/>
              </a:spcAft>
            </a:pPr>
            <a:endParaRPr lang="en-US" sz="2400" dirty="0">
              <a:latin typeface="Arial" panose="020B0604020202020204" pitchFamily="34" charset="0"/>
              <a:cs typeface="Arial" panose="020B0604020202020204" pitchFamily="34" charset="0"/>
            </a:endParaRPr>
          </a:p>
        </p:txBody>
      </p:sp>
      <p:sp>
        <p:nvSpPr>
          <p:cNvPr id="4" name="Footer Placeholder 4">
            <a:extLst>
              <a:ext uri="{FF2B5EF4-FFF2-40B4-BE49-F238E27FC236}">
                <a16:creationId xmlns:a16="http://schemas.microsoft.com/office/drawing/2014/main" id="{FBBED27A-CE0C-4C9C-95FE-DEACAE0316F9}"/>
              </a:ext>
            </a:extLst>
          </p:cNvPr>
          <p:cNvSpPr txBox="1">
            <a:spLocks/>
          </p:cNvSpPr>
          <p:nvPr/>
        </p:nvSpPr>
        <p:spPr>
          <a:xfrm>
            <a:off x="2148470" y="6500397"/>
            <a:ext cx="9329428"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221E1F"/>
                </a:solidFill>
                <a:latin typeface="Arial" panose="020B0604020202020204" pitchFamily="34" charset="0"/>
                <a:cs typeface="Arial" panose="020B0604020202020204" pitchFamily="34" charset="0"/>
              </a:rPr>
              <a:t>1. American Academy of Sleep Medicine</a:t>
            </a:r>
            <a:r>
              <a:rPr lang="en-US" sz="900" i="1" dirty="0">
                <a:solidFill>
                  <a:srgbClr val="221E1F"/>
                </a:solidFill>
                <a:latin typeface="Arial" panose="020B0604020202020204" pitchFamily="34" charset="0"/>
                <a:cs typeface="Arial" panose="020B0604020202020204" pitchFamily="34" charset="0"/>
              </a:rPr>
              <a:t>. International Classification of Sleep Disorders</a:t>
            </a:r>
            <a:r>
              <a:rPr lang="en-US" sz="900" dirty="0">
                <a:solidFill>
                  <a:srgbClr val="221E1F"/>
                </a:solidFill>
                <a:latin typeface="Arial" panose="020B0604020202020204" pitchFamily="34" charset="0"/>
                <a:cs typeface="Arial" panose="020B0604020202020204" pitchFamily="34" charset="0"/>
              </a:rPr>
              <a:t>. 3rd ed. Darien, IL: American Academy of Sleep Medicine; 2014. 2. Billiard M, Sonka K. </a:t>
            </a:r>
            <a:r>
              <a:rPr lang="en-US" sz="900" i="1" dirty="0">
                <a:solidFill>
                  <a:srgbClr val="221E1F"/>
                </a:solidFill>
                <a:latin typeface="Arial" panose="020B0604020202020204" pitchFamily="34" charset="0"/>
                <a:cs typeface="Arial" panose="020B0604020202020204" pitchFamily="34" charset="0"/>
              </a:rPr>
              <a:t>Sleep Med Rev</a:t>
            </a:r>
            <a:r>
              <a:rPr lang="en-US" sz="900" dirty="0">
                <a:solidFill>
                  <a:srgbClr val="221E1F"/>
                </a:solidFill>
                <a:latin typeface="Arial" panose="020B0604020202020204" pitchFamily="34" charset="0"/>
                <a:cs typeface="Arial" panose="020B0604020202020204" pitchFamily="34" charset="0"/>
              </a:rPr>
              <a:t>. 2016;29:23-33. 3. Trotti LM. </a:t>
            </a:r>
            <a:r>
              <a:rPr lang="en-US" sz="900" i="1" dirty="0">
                <a:solidFill>
                  <a:srgbClr val="221E1F"/>
                </a:solidFill>
                <a:latin typeface="Arial" panose="020B0604020202020204" pitchFamily="34" charset="0"/>
                <a:cs typeface="Arial" panose="020B0604020202020204" pitchFamily="34" charset="0"/>
              </a:rPr>
              <a:t>Sleep Med Clin</a:t>
            </a:r>
            <a:r>
              <a:rPr lang="en-US" sz="900" dirty="0">
                <a:solidFill>
                  <a:srgbClr val="221E1F"/>
                </a:solidFill>
                <a:latin typeface="Arial" panose="020B0604020202020204" pitchFamily="34" charset="0"/>
                <a:cs typeface="Arial" panose="020B0604020202020204" pitchFamily="34" charset="0"/>
              </a:rPr>
              <a:t>. 2017;12:331-4.</a:t>
            </a:r>
          </a:p>
        </p:txBody>
      </p:sp>
      <p:sp>
        <p:nvSpPr>
          <p:cNvPr id="5" name="Slide Number Placeholder 3">
            <a:extLst>
              <a:ext uri="{FF2B5EF4-FFF2-40B4-BE49-F238E27FC236}">
                <a16:creationId xmlns:a16="http://schemas.microsoft.com/office/drawing/2014/main" id="{E28D1017-3DE4-400B-92C6-F7EC8D9D3092}"/>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4</a:t>
            </a:fld>
            <a:endParaRPr lang="en-US" sz="1400" dirty="0"/>
          </a:p>
        </p:txBody>
      </p:sp>
    </p:spTree>
    <p:extLst>
      <p:ext uri="{BB962C8B-B14F-4D97-AF65-F5344CB8AC3E}">
        <p14:creationId xmlns:p14="http://schemas.microsoft.com/office/powerpoint/2010/main" val="2578951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919BC-FF51-4DDB-8F6B-D7D3156A2E89}"/>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Methods</a:t>
            </a:r>
          </a:p>
        </p:txBody>
      </p:sp>
      <p:sp>
        <p:nvSpPr>
          <p:cNvPr id="3" name="Content Placeholder 2">
            <a:extLst>
              <a:ext uri="{FF2B5EF4-FFF2-40B4-BE49-F238E27FC236}">
                <a16:creationId xmlns:a16="http://schemas.microsoft.com/office/drawing/2014/main" id="{1CBEAA20-93C8-48B5-88C1-84463B173E62}"/>
              </a:ext>
            </a:extLst>
          </p:cNvPr>
          <p:cNvSpPr>
            <a:spLocks noGrp="1"/>
          </p:cNvSpPr>
          <p:nvPr>
            <p:ph idx="1"/>
          </p:nvPr>
        </p:nvSpPr>
        <p:spPr>
          <a:xfrm>
            <a:off x="2324100" y="964297"/>
            <a:ext cx="9384680" cy="5484881"/>
          </a:xfrm>
        </p:spPr>
        <p:txBody>
          <a:bodyPr>
            <a:noAutofit/>
          </a:bodyPr>
          <a:lstStyle/>
          <a:p>
            <a:pPr>
              <a:lnSpc>
                <a:spcPct val="100000"/>
              </a:lnSpc>
              <a:spcBef>
                <a:spcPts val="0"/>
              </a:spcBef>
              <a:spcAft>
                <a:spcPts val="600"/>
              </a:spcAft>
            </a:pPr>
            <a:r>
              <a:rPr lang="en-US" sz="2400" b="0" i="0" u="none" strike="noStrike" baseline="0" dirty="0">
                <a:solidFill>
                  <a:srgbClr val="221E1F"/>
                </a:solidFill>
                <a:latin typeface="Arial" panose="020B0604020202020204" pitchFamily="34" charset="0"/>
                <a:cs typeface="Arial" panose="020B0604020202020204" pitchFamily="34" charset="0"/>
              </a:rPr>
              <a:t>Eligible participants included adults between 21 and 65 years of age with a current diagnosis of </a:t>
            </a:r>
            <a:r>
              <a:rPr lang="en-US" sz="2400" dirty="0">
                <a:solidFill>
                  <a:srgbClr val="221E1F"/>
                </a:solidFill>
                <a:latin typeface="Arial" panose="020B0604020202020204" pitchFamily="34" charset="0"/>
                <a:cs typeface="Arial" panose="020B0604020202020204" pitchFamily="34" charset="0"/>
              </a:rPr>
              <a:t>idiopathic hypersomnia</a:t>
            </a:r>
            <a:r>
              <a:rPr lang="en-US" sz="2400" b="0" i="0" u="none" strike="noStrike" baseline="0" dirty="0">
                <a:solidFill>
                  <a:srgbClr val="221E1F"/>
                </a:solidFill>
                <a:latin typeface="Arial" panose="020B0604020202020204" pitchFamily="34" charset="0"/>
                <a:cs typeface="Arial" panose="020B0604020202020204" pitchFamily="34" charset="0"/>
              </a:rPr>
              <a:t> for at least 6 months and a typical nocturnal sleep time of at least 7 hours</a:t>
            </a:r>
          </a:p>
          <a:p>
            <a:pPr>
              <a:lnSpc>
                <a:spcPct val="100000"/>
              </a:lnSpc>
              <a:spcBef>
                <a:spcPts val="0"/>
              </a:spcBef>
              <a:spcAft>
                <a:spcPts val="600"/>
              </a:spcAft>
            </a:pPr>
            <a:r>
              <a:rPr lang="en-US" sz="2400" b="0" i="0" u="none" strike="noStrike" baseline="0" dirty="0">
                <a:solidFill>
                  <a:srgbClr val="221E1F"/>
                </a:solidFill>
                <a:latin typeface="Arial" panose="020B0604020202020204" pitchFamily="34" charset="0"/>
                <a:cs typeface="Arial" panose="020B0604020202020204" pitchFamily="34" charset="0"/>
              </a:rPr>
              <a:t>This was a US-based virtual cross-sectional survey comprising multiple patient-reported outcome measures</a:t>
            </a:r>
          </a:p>
          <a:p>
            <a:pPr>
              <a:lnSpc>
                <a:spcPct val="100000"/>
              </a:lnSpc>
              <a:spcBef>
                <a:spcPts val="0"/>
              </a:spcBef>
              <a:spcAft>
                <a:spcPts val="600"/>
              </a:spcAft>
            </a:pPr>
            <a:r>
              <a:rPr lang="en-US" sz="2400" b="0" i="0" u="none" strike="noStrike" baseline="0" dirty="0">
                <a:solidFill>
                  <a:srgbClr val="221E1F"/>
                </a:solidFill>
                <a:latin typeface="Arial" panose="020B0604020202020204" pitchFamily="34" charset="0"/>
                <a:cs typeface="Arial" panose="020B0604020202020204" pitchFamily="34" charset="0"/>
              </a:rPr>
              <a:t>Quality of life and functional impairment were assessed using 5 different scales:</a:t>
            </a:r>
          </a:p>
          <a:p>
            <a:pPr lvl="1">
              <a:lnSpc>
                <a:spcPct val="100000"/>
              </a:lnSpc>
              <a:spcBef>
                <a:spcPts val="0"/>
              </a:spcBef>
              <a:spcAft>
                <a:spcPts val="600"/>
              </a:spcAft>
            </a:pPr>
            <a:r>
              <a:rPr lang="en-US" sz="2000" b="0" i="0" u="none" strike="noStrike" baseline="0" dirty="0">
                <a:solidFill>
                  <a:srgbClr val="221E1F"/>
                </a:solidFill>
                <a:latin typeface="Arial" panose="020B0604020202020204" pitchFamily="34" charset="0"/>
                <a:cs typeface="Arial" panose="020B0604020202020204" pitchFamily="34" charset="0"/>
              </a:rPr>
              <a:t>Quality of Life in Neurological Disorders (Neuro-QoL; social roles and </a:t>
            </a:r>
          </a:p>
          <a:p>
            <a:pPr marL="285750" lvl="1" indent="0">
              <a:lnSpc>
                <a:spcPct val="100000"/>
              </a:lnSpc>
              <a:spcBef>
                <a:spcPts val="0"/>
              </a:spcBef>
              <a:spcAft>
                <a:spcPts val="600"/>
              </a:spcAft>
              <a:buNone/>
            </a:pPr>
            <a:r>
              <a:rPr lang="en-US" sz="2000" dirty="0">
                <a:solidFill>
                  <a:srgbClr val="221E1F"/>
                </a:solidFill>
                <a:latin typeface="Arial" panose="020B0604020202020204" pitchFamily="34" charset="0"/>
                <a:cs typeface="Arial" panose="020B0604020202020204" pitchFamily="34" charset="0"/>
              </a:rPr>
              <a:t>   </a:t>
            </a:r>
            <a:r>
              <a:rPr lang="en-US" sz="2000" b="0" i="0" u="none" strike="noStrike" baseline="0" dirty="0">
                <a:solidFill>
                  <a:srgbClr val="221E1F"/>
                </a:solidFill>
                <a:latin typeface="Arial" panose="020B0604020202020204" pitchFamily="34" charset="0"/>
                <a:cs typeface="Arial" panose="020B0604020202020204" pitchFamily="34" charset="0"/>
              </a:rPr>
              <a:t>stigma domains)</a:t>
            </a:r>
            <a:r>
              <a:rPr lang="en-US" sz="2000" baseline="30000" dirty="0">
                <a:solidFill>
                  <a:srgbClr val="221E1F"/>
                </a:solidFill>
                <a:latin typeface="Arial" panose="020B0604020202020204" pitchFamily="34" charset="0"/>
                <a:cs typeface="Arial" panose="020B0604020202020204" pitchFamily="34" charset="0"/>
              </a:rPr>
              <a:t>1</a:t>
            </a:r>
            <a:r>
              <a:rPr lang="en-US" sz="2000" b="0" i="0" u="none" strike="noStrike" baseline="0" dirty="0">
                <a:solidFill>
                  <a:srgbClr val="221E1F"/>
                </a:solidFill>
                <a:latin typeface="Arial" panose="020B0604020202020204" pitchFamily="34" charset="0"/>
                <a:cs typeface="Arial" panose="020B0604020202020204" pitchFamily="34" charset="0"/>
              </a:rPr>
              <a:t> </a:t>
            </a:r>
          </a:p>
          <a:p>
            <a:pPr lvl="1">
              <a:lnSpc>
                <a:spcPct val="100000"/>
              </a:lnSpc>
              <a:spcBef>
                <a:spcPts val="0"/>
              </a:spcBef>
              <a:spcAft>
                <a:spcPts val="600"/>
              </a:spcAft>
            </a:pPr>
            <a:r>
              <a:rPr lang="en-US" sz="2000" b="0" i="0" u="none" strike="noStrike" baseline="0" dirty="0">
                <a:solidFill>
                  <a:srgbClr val="221E1F"/>
                </a:solidFill>
                <a:latin typeface="Arial" panose="020B0604020202020204" pitchFamily="34" charset="0"/>
                <a:cs typeface="Arial" panose="020B0604020202020204" pitchFamily="34" charset="0"/>
              </a:rPr>
              <a:t>Functional Outcomes of Sleep Questionnaire-10, short version (FOSQ-10)</a:t>
            </a:r>
            <a:r>
              <a:rPr lang="en-US" sz="2000" baseline="30000" dirty="0">
                <a:solidFill>
                  <a:srgbClr val="221E1F"/>
                </a:solidFill>
                <a:latin typeface="Arial" panose="020B0604020202020204" pitchFamily="34" charset="0"/>
                <a:cs typeface="Arial" panose="020B0604020202020204" pitchFamily="34" charset="0"/>
              </a:rPr>
              <a:t>2</a:t>
            </a:r>
            <a:r>
              <a:rPr lang="en-US" sz="2000" b="0" i="0" u="none" strike="noStrike" baseline="0" dirty="0">
                <a:solidFill>
                  <a:srgbClr val="221E1F"/>
                </a:solidFill>
                <a:latin typeface="Arial" panose="020B0604020202020204" pitchFamily="34" charset="0"/>
                <a:cs typeface="Arial" panose="020B0604020202020204" pitchFamily="34" charset="0"/>
              </a:rPr>
              <a:t> </a:t>
            </a:r>
          </a:p>
          <a:p>
            <a:pPr lvl="1">
              <a:lnSpc>
                <a:spcPct val="100000"/>
              </a:lnSpc>
              <a:spcBef>
                <a:spcPts val="0"/>
              </a:spcBef>
              <a:spcAft>
                <a:spcPts val="600"/>
              </a:spcAft>
            </a:pPr>
            <a:r>
              <a:rPr lang="en-US" sz="2000" b="0" i="0" u="none" strike="noStrike" baseline="0" dirty="0">
                <a:solidFill>
                  <a:srgbClr val="221E1F"/>
                </a:solidFill>
                <a:latin typeface="Arial" panose="020B0604020202020204" pitchFamily="34" charset="0"/>
                <a:cs typeface="Arial" panose="020B0604020202020204" pitchFamily="34" charset="0"/>
              </a:rPr>
              <a:t>Work Productivity and Activity Impairment Questionnaire:</a:t>
            </a:r>
            <a:r>
              <a:rPr lang="en-US" sz="2000" dirty="0">
                <a:solidFill>
                  <a:srgbClr val="221E1F"/>
                </a:solidFill>
                <a:latin typeface="Arial" panose="020B0604020202020204" pitchFamily="34" charset="0"/>
                <a:cs typeface="Arial" panose="020B0604020202020204" pitchFamily="34" charset="0"/>
              </a:rPr>
              <a:t> </a:t>
            </a:r>
            <a:r>
              <a:rPr lang="en-US" sz="2000" b="0" i="0" u="none" strike="noStrike" baseline="0" dirty="0">
                <a:solidFill>
                  <a:srgbClr val="221E1F"/>
                </a:solidFill>
                <a:latin typeface="Arial" panose="020B0604020202020204" pitchFamily="34" charset="0"/>
                <a:cs typeface="Arial" panose="020B0604020202020204" pitchFamily="34" charset="0"/>
              </a:rPr>
              <a:t>Specific Health </a:t>
            </a:r>
          </a:p>
          <a:p>
            <a:pPr marL="285750" lvl="1" indent="0">
              <a:lnSpc>
                <a:spcPct val="100000"/>
              </a:lnSpc>
              <a:spcBef>
                <a:spcPts val="0"/>
              </a:spcBef>
              <a:spcAft>
                <a:spcPts val="600"/>
              </a:spcAft>
              <a:buNone/>
            </a:pPr>
            <a:r>
              <a:rPr lang="en-US" sz="2000" dirty="0">
                <a:solidFill>
                  <a:srgbClr val="221E1F"/>
                </a:solidFill>
                <a:latin typeface="Arial" panose="020B0604020202020204" pitchFamily="34" charset="0"/>
                <a:cs typeface="Arial" panose="020B0604020202020204" pitchFamily="34" charset="0"/>
              </a:rPr>
              <a:t>   </a:t>
            </a:r>
            <a:r>
              <a:rPr lang="en-US" sz="2000" b="0" i="0" u="none" strike="noStrike" baseline="0" dirty="0">
                <a:solidFill>
                  <a:srgbClr val="221E1F"/>
                </a:solidFill>
                <a:latin typeface="Arial" panose="020B0604020202020204" pitchFamily="34" charset="0"/>
                <a:cs typeface="Arial" panose="020B0604020202020204" pitchFamily="34" charset="0"/>
              </a:rPr>
              <a:t>Problem (WPAI:SHP)</a:t>
            </a:r>
            <a:r>
              <a:rPr lang="en-US" sz="2000" baseline="30000" dirty="0">
                <a:solidFill>
                  <a:srgbClr val="221E1F"/>
                </a:solidFill>
                <a:latin typeface="Arial" panose="020B0604020202020204" pitchFamily="34" charset="0"/>
                <a:cs typeface="Arial" panose="020B0604020202020204" pitchFamily="34" charset="0"/>
              </a:rPr>
              <a:t>3</a:t>
            </a:r>
            <a:r>
              <a:rPr lang="en-US" sz="2000" b="0" i="0" u="none" strike="noStrike" baseline="0" dirty="0">
                <a:solidFill>
                  <a:srgbClr val="221E1F"/>
                </a:solidFill>
                <a:latin typeface="Arial" panose="020B0604020202020204" pitchFamily="34" charset="0"/>
                <a:cs typeface="Arial" panose="020B0604020202020204" pitchFamily="34" charset="0"/>
              </a:rPr>
              <a:t> </a:t>
            </a:r>
          </a:p>
          <a:p>
            <a:pPr lvl="1">
              <a:lnSpc>
                <a:spcPct val="100000"/>
              </a:lnSpc>
              <a:spcBef>
                <a:spcPts val="0"/>
              </a:spcBef>
              <a:spcAft>
                <a:spcPts val="600"/>
              </a:spcAft>
            </a:pPr>
            <a:r>
              <a:rPr lang="en-US" sz="2000" b="0" i="0" u="none" strike="noStrike" baseline="0" dirty="0">
                <a:solidFill>
                  <a:srgbClr val="221E1F"/>
                </a:solidFill>
                <a:latin typeface="Arial" panose="020B0604020202020204" pitchFamily="34" charset="0"/>
                <a:cs typeface="Arial" panose="020B0604020202020204" pitchFamily="34" charset="0"/>
              </a:rPr>
              <a:t>British Columbia Cognitive Complaints Inventory (BC-CCI)</a:t>
            </a:r>
            <a:r>
              <a:rPr lang="en-US" sz="2000" baseline="30000" dirty="0">
                <a:solidFill>
                  <a:srgbClr val="221E1F"/>
                </a:solidFill>
                <a:latin typeface="Arial" panose="020B0604020202020204" pitchFamily="34" charset="0"/>
                <a:cs typeface="Arial" panose="020B0604020202020204" pitchFamily="34" charset="0"/>
              </a:rPr>
              <a:t>4</a:t>
            </a:r>
            <a:endParaRPr lang="en-US" sz="2000" b="0" i="0" u="none" strike="noStrike" baseline="0" dirty="0">
              <a:solidFill>
                <a:srgbClr val="221E1F"/>
              </a:solidFill>
              <a:latin typeface="Arial" panose="020B0604020202020204" pitchFamily="34" charset="0"/>
              <a:cs typeface="Arial" panose="020B0604020202020204" pitchFamily="34" charset="0"/>
            </a:endParaRPr>
          </a:p>
          <a:p>
            <a:pPr lvl="1">
              <a:lnSpc>
                <a:spcPct val="100000"/>
              </a:lnSpc>
              <a:spcBef>
                <a:spcPts val="0"/>
              </a:spcBef>
              <a:spcAft>
                <a:spcPts val="600"/>
              </a:spcAft>
            </a:pPr>
            <a:r>
              <a:rPr lang="en-US" sz="2000" b="0" i="0" u="none" strike="noStrike" baseline="0" dirty="0">
                <a:solidFill>
                  <a:srgbClr val="221E1F"/>
                </a:solidFill>
                <a:latin typeface="Arial" panose="020B0604020202020204" pitchFamily="34" charset="0"/>
                <a:cs typeface="Arial" panose="020B0604020202020204" pitchFamily="34" charset="0"/>
              </a:rPr>
              <a:t>Patient Health Questionnaire-9 (PHQ-9)</a:t>
            </a:r>
            <a:r>
              <a:rPr lang="en-US" sz="2000" baseline="30000" dirty="0">
                <a:solidFill>
                  <a:srgbClr val="221E1F"/>
                </a:solidFill>
                <a:latin typeface="Arial" panose="020B0604020202020204" pitchFamily="34" charset="0"/>
                <a:cs typeface="Arial" panose="020B0604020202020204" pitchFamily="34" charset="0"/>
              </a:rPr>
              <a:t>5</a:t>
            </a:r>
            <a:endParaRPr lang="en-US" sz="2000" b="0" i="0" u="none" strike="noStrike" baseline="30000" dirty="0">
              <a:solidFill>
                <a:srgbClr val="221E1F"/>
              </a:solidFill>
              <a:latin typeface="Arial" panose="020B0604020202020204" pitchFamily="34" charset="0"/>
              <a:cs typeface="Arial" panose="020B0604020202020204" pitchFamily="34" charset="0"/>
            </a:endParaRPr>
          </a:p>
          <a:p>
            <a:pPr>
              <a:lnSpc>
                <a:spcPct val="100000"/>
              </a:lnSpc>
              <a:spcBef>
                <a:spcPts val="0"/>
              </a:spcBef>
              <a:spcAft>
                <a:spcPts val="600"/>
              </a:spcAft>
            </a:pPr>
            <a:endParaRPr lang="en-US" sz="2000" dirty="0">
              <a:latin typeface="Arial" panose="020B0604020202020204" pitchFamily="34" charset="0"/>
              <a:cs typeface="Arial" panose="020B0604020202020204" pitchFamily="34" charset="0"/>
            </a:endParaRPr>
          </a:p>
        </p:txBody>
      </p:sp>
      <p:sp>
        <p:nvSpPr>
          <p:cNvPr id="6" name="Footer Placeholder 4">
            <a:extLst>
              <a:ext uri="{FF2B5EF4-FFF2-40B4-BE49-F238E27FC236}">
                <a16:creationId xmlns:a16="http://schemas.microsoft.com/office/drawing/2014/main" id="{61A03C16-99B1-4BE0-B188-1426A2D64DA0}"/>
              </a:ext>
            </a:extLst>
          </p:cNvPr>
          <p:cNvSpPr txBox="1">
            <a:spLocks/>
          </p:cNvSpPr>
          <p:nvPr/>
        </p:nvSpPr>
        <p:spPr>
          <a:xfrm>
            <a:off x="2148469" y="6353440"/>
            <a:ext cx="956031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sz="900" i="0" u="none" strike="noStrike" baseline="0" dirty="0">
              <a:solidFill>
                <a:srgbClr val="221E1F"/>
              </a:solidFill>
              <a:latin typeface="Arial" panose="020B0604020202020204" pitchFamily="34" charset="0"/>
              <a:cs typeface="Arial" panose="020B0604020202020204" pitchFamily="34" charset="0"/>
            </a:endParaRPr>
          </a:p>
          <a:p>
            <a:r>
              <a:rPr lang="en-US" sz="900" dirty="0">
                <a:solidFill>
                  <a:srgbClr val="221E1F"/>
                </a:solidFill>
                <a:latin typeface="Arial" panose="020B0604020202020204" pitchFamily="34" charset="0"/>
                <a:cs typeface="Arial" panose="020B0604020202020204" pitchFamily="34" charset="0"/>
              </a:rPr>
              <a:t>1</a:t>
            </a:r>
            <a:r>
              <a:rPr lang="en-US" sz="900" i="0" u="none" strike="noStrike" baseline="0" dirty="0">
                <a:solidFill>
                  <a:srgbClr val="221E1F"/>
                </a:solidFill>
                <a:latin typeface="Arial" panose="020B0604020202020204" pitchFamily="34" charset="0"/>
                <a:cs typeface="Arial" panose="020B0604020202020204" pitchFamily="34" charset="0"/>
              </a:rPr>
              <a:t>. Cella D, et al. </a:t>
            </a:r>
            <a:r>
              <a:rPr lang="en-US" sz="900" i="1" u="none" strike="noStrike" baseline="0" dirty="0">
                <a:solidFill>
                  <a:srgbClr val="221E1F"/>
                </a:solidFill>
                <a:latin typeface="Arial" panose="020B0604020202020204" pitchFamily="34" charset="0"/>
                <a:cs typeface="Arial" panose="020B0604020202020204" pitchFamily="34" charset="0"/>
              </a:rPr>
              <a:t>Neurology</a:t>
            </a:r>
            <a:r>
              <a:rPr lang="en-US" sz="900" i="0" u="none" strike="noStrike" baseline="0" dirty="0">
                <a:solidFill>
                  <a:srgbClr val="221E1F"/>
                </a:solidFill>
                <a:latin typeface="Arial" panose="020B0604020202020204" pitchFamily="34" charset="0"/>
                <a:cs typeface="Arial" panose="020B0604020202020204" pitchFamily="34" charset="0"/>
              </a:rPr>
              <a:t>. 2012;78:1860-7. </a:t>
            </a:r>
            <a:r>
              <a:rPr lang="en-US" sz="900" dirty="0">
                <a:solidFill>
                  <a:srgbClr val="221E1F"/>
                </a:solidFill>
                <a:latin typeface="Arial" panose="020B0604020202020204" pitchFamily="34" charset="0"/>
                <a:cs typeface="Arial" panose="020B0604020202020204" pitchFamily="34" charset="0"/>
              </a:rPr>
              <a:t>2</a:t>
            </a:r>
            <a:r>
              <a:rPr lang="en-US" sz="900" i="0" u="none" strike="noStrike" baseline="0" dirty="0">
                <a:solidFill>
                  <a:srgbClr val="221E1F"/>
                </a:solidFill>
                <a:latin typeface="Arial" panose="020B0604020202020204" pitchFamily="34" charset="0"/>
                <a:cs typeface="Arial" panose="020B0604020202020204" pitchFamily="34" charset="0"/>
              </a:rPr>
              <a:t>. Chasens ER, et al. </a:t>
            </a:r>
            <a:r>
              <a:rPr lang="en-US" sz="900" i="1" u="none" strike="noStrike" baseline="0" dirty="0">
                <a:solidFill>
                  <a:srgbClr val="221E1F"/>
                </a:solidFill>
                <a:latin typeface="Arial" panose="020B0604020202020204" pitchFamily="34" charset="0"/>
                <a:cs typeface="Arial" panose="020B0604020202020204" pitchFamily="34" charset="0"/>
              </a:rPr>
              <a:t>Sleep</a:t>
            </a:r>
            <a:r>
              <a:rPr lang="en-US" sz="900" i="0" u="none" strike="noStrike" baseline="0" dirty="0">
                <a:solidFill>
                  <a:srgbClr val="221E1F"/>
                </a:solidFill>
                <a:latin typeface="Arial" panose="020B0604020202020204" pitchFamily="34" charset="0"/>
                <a:cs typeface="Arial" panose="020B0604020202020204" pitchFamily="34" charset="0"/>
              </a:rPr>
              <a:t>. 2009;32:915-9. </a:t>
            </a:r>
            <a:r>
              <a:rPr lang="en-US" sz="900" dirty="0">
                <a:solidFill>
                  <a:srgbClr val="221E1F"/>
                </a:solidFill>
                <a:latin typeface="Arial" panose="020B0604020202020204" pitchFamily="34" charset="0"/>
                <a:cs typeface="Arial" panose="020B0604020202020204" pitchFamily="34" charset="0"/>
              </a:rPr>
              <a:t>3</a:t>
            </a:r>
            <a:r>
              <a:rPr lang="en-US" sz="900" i="0" u="none" strike="noStrike" baseline="0" dirty="0">
                <a:solidFill>
                  <a:srgbClr val="221E1F"/>
                </a:solidFill>
                <a:latin typeface="Arial" panose="020B0604020202020204" pitchFamily="34" charset="0"/>
                <a:cs typeface="Arial" panose="020B0604020202020204" pitchFamily="34" charset="0"/>
              </a:rPr>
              <a:t>. Reilly MC, et al. </a:t>
            </a:r>
            <a:r>
              <a:rPr lang="en-US" sz="900" i="1" u="none" strike="noStrike" baseline="0" dirty="0">
                <a:solidFill>
                  <a:srgbClr val="221E1F"/>
                </a:solidFill>
                <a:latin typeface="Arial" panose="020B0604020202020204" pitchFamily="34" charset="0"/>
                <a:cs typeface="Arial" panose="020B0604020202020204" pitchFamily="34" charset="0"/>
              </a:rPr>
              <a:t>Pharmacoeconomics</a:t>
            </a:r>
            <a:r>
              <a:rPr lang="en-US" sz="900" i="0" u="none" strike="noStrike" baseline="0" dirty="0">
                <a:solidFill>
                  <a:srgbClr val="221E1F"/>
                </a:solidFill>
                <a:latin typeface="Arial" panose="020B0604020202020204" pitchFamily="34" charset="0"/>
                <a:cs typeface="Arial" panose="020B0604020202020204" pitchFamily="34" charset="0"/>
              </a:rPr>
              <a:t>. 1993;4:353-65. </a:t>
            </a:r>
            <a:r>
              <a:rPr lang="en-US" sz="900" dirty="0">
                <a:solidFill>
                  <a:srgbClr val="221E1F"/>
                </a:solidFill>
                <a:latin typeface="Arial" panose="020B0604020202020204" pitchFamily="34" charset="0"/>
                <a:cs typeface="Arial" panose="020B0604020202020204" pitchFamily="34" charset="0"/>
              </a:rPr>
              <a:t>4</a:t>
            </a:r>
            <a:r>
              <a:rPr lang="en-US" sz="900" i="0" u="none" strike="noStrike" baseline="0" dirty="0">
                <a:solidFill>
                  <a:srgbClr val="221E1F"/>
                </a:solidFill>
                <a:latin typeface="Arial" panose="020B0604020202020204" pitchFamily="34" charset="0"/>
                <a:cs typeface="Arial" panose="020B0604020202020204" pitchFamily="34" charset="0"/>
              </a:rPr>
              <a:t>. Iverson GL, Lam RW. </a:t>
            </a:r>
            <a:r>
              <a:rPr lang="en-US" sz="900" i="1" u="none" strike="noStrike" baseline="0" dirty="0">
                <a:solidFill>
                  <a:srgbClr val="221E1F"/>
                </a:solidFill>
                <a:latin typeface="Arial" panose="020B0604020202020204" pitchFamily="34" charset="0"/>
                <a:cs typeface="Arial" panose="020B0604020202020204" pitchFamily="34" charset="0"/>
              </a:rPr>
              <a:t>Ann Clin Psychiatry</a:t>
            </a:r>
            <a:r>
              <a:rPr lang="en-US" sz="900" i="0" u="none" strike="noStrike" baseline="0" dirty="0">
                <a:solidFill>
                  <a:srgbClr val="221E1F"/>
                </a:solidFill>
                <a:latin typeface="Arial" panose="020B0604020202020204" pitchFamily="34" charset="0"/>
                <a:cs typeface="Arial" panose="020B0604020202020204" pitchFamily="34" charset="0"/>
              </a:rPr>
              <a:t>. 2013;25(2):135-40. </a:t>
            </a:r>
            <a:r>
              <a:rPr lang="en-US" sz="900" dirty="0">
                <a:solidFill>
                  <a:srgbClr val="221E1F"/>
                </a:solidFill>
                <a:latin typeface="Arial" panose="020B0604020202020204" pitchFamily="34" charset="0"/>
                <a:cs typeface="Arial" panose="020B0604020202020204" pitchFamily="34" charset="0"/>
              </a:rPr>
              <a:t>5</a:t>
            </a:r>
            <a:r>
              <a:rPr lang="en-US" sz="900" i="0" u="none" strike="noStrike" baseline="0" dirty="0">
                <a:solidFill>
                  <a:srgbClr val="221E1F"/>
                </a:solidFill>
                <a:latin typeface="Arial" panose="020B0604020202020204" pitchFamily="34" charset="0"/>
                <a:cs typeface="Arial" panose="020B0604020202020204" pitchFamily="34" charset="0"/>
              </a:rPr>
              <a:t>. Kroenke K, et al. </a:t>
            </a:r>
            <a:r>
              <a:rPr lang="en-US" sz="900" i="1" u="none" strike="noStrike" baseline="0" dirty="0">
                <a:solidFill>
                  <a:srgbClr val="221E1F"/>
                </a:solidFill>
                <a:latin typeface="Arial" panose="020B0604020202020204" pitchFamily="34" charset="0"/>
                <a:cs typeface="Arial" panose="020B0604020202020204" pitchFamily="34" charset="0"/>
              </a:rPr>
              <a:t>J Gen Intern Med</a:t>
            </a:r>
            <a:r>
              <a:rPr lang="en-US" sz="900" i="0" u="none" strike="noStrike" baseline="0" dirty="0">
                <a:solidFill>
                  <a:srgbClr val="221E1F"/>
                </a:solidFill>
                <a:latin typeface="Arial" panose="020B0604020202020204" pitchFamily="34" charset="0"/>
                <a:cs typeface="Arial" panose="020B0604020202020204" pitchFamily="34" charset="0"/>
              </a:rPr>
              <a:t>. 2001;16:606-13.</a:t>
            </a:r>
            <a:endParaRPr lang="en-US" sz="800" dirty="0">
              <a:solidFill>
                <a:srgbClr val="221E1F"/>
              </a:solidFill>
              <a:latin typeface="Arial" panose="020B0604020202020204" pitchFamily="34" charset="0"/>
              <a:cs typeface="Arial" panose="020B0604020202020204" pitchFamily="34" charset="0"/>
            </a:endParaRPr>
          </a:p>
          <a:p>
            <a:endParaRPr lang="en-US" sz="800" dirty="0"/>
          </a:p>
        </p:txBody>
      </p:sp>
      <p:sp>
        <p:nvSpPr>
          <p:cNvPr id="5" name="Slide Number Placeholder 3">
            <a:extLst>
              <a:ext uri="{FF2B5EF4-FFF2-40B4-BE49-F238E27FC236}">
                <a16:creationId xmlns:a16="http://schemas.microsoft.com/office/drawing/2014/main" id="{101CEFE3-8AE9-42E8-B439-A9EE864AEE57}"/>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5</a:t>
            </a:fld>
            <a:endParaRPr lang="en-US" sz="1400" dirty="0"/>
          </a:p>
        </p:txBody>
      </p:sp>
    </p:spTree>
    <p:extLst>
      <p:ext uri="{BB962C8B-B14F-4D97-AF65-F5344CB8AC3E}">
        <p14:creationId xmlns:p14="http://schemas.microsoft.com/office/powerpoint/2010/main" val="499204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A1033-44AC-4014-8C6C-CBC84FEC732D}"/>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Demographic and Participant Characteristics</a:t>
            </a:r>
          </a:p>
        </p:txBody>
      </p:sp>
      <p:graphicFrame>
        <p:nvGraphicFramePr>
          <p:cNvPr id="4" name="Table 4">
            <a:extLst>
              <a:ext uri="{FF2B5EF4-FFF2-40B4-BE49-F238E27FC236}">
                <a16:creationId xmlns:a16="http://schemas.microsoft.com/office/drawing/2014/main" id="{24ADE949-0D89-454D-B13B-65D3060DB24D}"/>
              </a:ext>
            </a:extLst>
          </p:cNvPr>
          <p:cNvGraphicFramePr>
            <a:graphicFrameLocks noGrp="1"/>
          </p:cNvGraphicFramePr>
          <p:nvPr>
            <p:ph idx="1"/>
            <p:extLst>
              <p:ext uri="{D42A27DB-BD31-4B8C-83A1-F6EECF244321}">
                <p14:modId xmlns:p14="http://schemas.microsoft.com/office/powerpoint/2010/main" val="873273808"/>
              </p:ext>
            </p:extLst>
          </p:nvPr>
        </p:nvGraphicFramePr>
        <p:xfrm>
          <a:off x="2442022" y="1398998"/>
          <a:ext cx="9258301" cy="4833372"/>
        </p:xfrm>
        <a:graphic>
          <a:graphicData uri="http://schemas.openxmlformats.org/drawingml/2006/table">
            <a:tbl>
              <a:tblPr firstRow="1" bandRow="1">
                <a:tableStyleId>{5C22544A-7EE6-4342-B048-85BDC9FD1C3A}</a:tableStyleId>
              </a:tblPr>
              <a:tblGrid>
                <a:gridCol w="5724516">
                  <a:extLst>
                    <a:ext uri="{9D8B030D-6E8A-4147-A177-3AD203B41FA5}">
                      <a16:colId xmlns:a16="http://schemas.microsoft.com/office/drawing/2014/main" val="2071382458"/>
                    </a:ext>
                  </a:extLst>
                </a:gridCol>
                <a:gridCol w="3533785">
                  <a:extLst>
                    <a:ext uri="{9D8B030D-6E8A-4147-A177-3AD203B41FA5}">
                      <a16:colId xmlns:a16="http://schemas.microsoft.com/office/drawing/2014/main" val="4043170096"/>
                    </a:ext>
                  </a:extLst>
                </a:gridCol>
              </a:tblGrid>
              <a:tr h="418520">
                <a:tc>
                  <a:txBody>
                    <a:bodyPr/>
                    <a:lstStyle/>
                    <a:p>
                      <a:pPr>
                        <a:lnSpc>
                          <a:spcPct val="100000"/>
                        </a:lnSpc>
                      </a:pPr>
                      <a:endParaRPr lang="en-US" sz="1400" dirty="0">
                        <a:solidFill>
                          <a:schemeClr val="tx1"/>
                        </a:solidFill>
                        <a:effectLst/>
                        <a:latin typeface="Arial" panose="020B0604020202020204" pitchFamily="34" charset="0"/>
                        <a:cs typeface="Arial" panose="020B0604020202020204" pitchFamily="34" charset="0"/>
                      </a:endParaRPr>
                    </a:p>
                  </a:txBody>
                  <a:tcPr marL="0" marR="0" marT="0" marB="0"/>
                </a:tc>
                <a:tc>
                  <a:txBody>
                    <a:bodyPr/>
                    <a:lstStyle/>
                    <a:p>
                      <a:pPr marL="0" marR="0" algn="ctr">
                        <a:lnSpc>
                          <a:spcPct val="100000"/>
                        </a:lnSpc>
                        <a:spcBef>
                          <a:spcPts val="0"/>
                        </a:spcBef>
                        <a:spcAft>
                          <a:spcPts val="0"/>
                        </a:spcAft>
                        <a:tabLst>
                          <a:tab pos="0" algn="l"/>
                        </a:tabLst>
                      </a:pPr>
                      <a:r>
                        <a:rPr lang="en-US"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Participants</a:t>
                      </a:r>
                      <a:br>
                        <a:rPr lang="en-US"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(N=75)</a:t>
                      </a:r>
                      <a:endParaRPr lang="en-US"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204384889"/>
                  </a:ext>
                </a:extLst>
              </a:tr>
              <a:tr h="236840">
                <a:tc>
                  <a:txBody>
                    <a:bodyPr/>
                    <a:lstStyle/>
                    <a:p>
                      <a:pPr marL="0" marR="0">
                        <a:lnSpc>
                          <a:spcPct val="100000"/>
                        </a:lnSpc>
                        <a:spcBef>
                          <a:spcPts val="0"/>
                        </a:spcBef>
                        <a:spcAft>
                          <a:spcPts val="0"/>
                        </a:spcAft>
                        <a:tabLst>
                          <a:tab pos="0" algn="l"/>
                        </a:tabLst>
                      </a:pPr>
                      <a:r>
                        <a:rPr lang="en-US" sz="1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Age, years, mean (SD)</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34.1 (10.7)</a:t>
                      </a:r>
                    </a:p>
                  </a:txBody>
                  <a:tcPr marL="0" marR="0" marT="0" marB="0" anchor="ctr"/>
                </a:tc>
                <a:extLst>
                  <a:ext uri="{0D108BD9-81ED-4DB2-BD59-A6C34878D82A}">
                    <a16:rowId xmlns:a16="http://schemas.microsoft.com/office/drawing/2014/main" val="2121971"/>
                  </a:ext>
                </a:extLst>
              </a:tr>
              <a:tr h="236840">
                <a:tc>
                  <a:txBody>
                    <a:bodyPr/>
                    <a:lstStyle/>
                    <a:p>
                      <a:pPr marL="0" marR="0">
                        <a:lnSpc>
                          <a:spcPct val="100000"/>
                        </a:lnSpc>
                        <a:spcBef>
                          <a:spcPts val="0"/>
                        </a:spcBef>
                        <a:spcAft>
                          <a:spcPts val="0"/>
                        </a:spcAft>
                        <a:tabLst>
                          <a:tab pos="0" algn="l"/>
                        </a:tabLst>
                      </a:pPr>
                      <a:r>
                        <a:rPr lang="en-US" sz="1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Female, n (%)</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61 (81.3)</a:t>
                      </a:r>
                    </a:p>
                  </a:txBody>
                  <a:tcPr marL="0" marR="0" marT="0" marB="0" anchor="ctr"/>
                </a:tc>
                <a:extLst>
                  <a:ext uri="{0D108BD9-81ED-4DB2-BD59-A6C34878D82A}">
                    <a16:rowId xmlns:a16="http://schemas.microsoft.com/office/drawing/2014/main" val="2642596794"/>
                  </a:ext>
                </a:extLst>
              </a:tr>
              <a:tr h="413772">
                <a:tc>
                  <a:txBody>
                    <a:bodyPr/>
                    <a:lstStyle/>
                    <a:p>
                      <a:pPr marL="0" marR="0">
                        <a:lnSpc>
                          <a:spcPct val="100000"/>
                        </a:lnSpc>
                        <a:spcBef>
                          <a:spcPts val="0"/>
                        </a:spcBef>
                        <a:spcAft>
                          <a:spcPts val="0"/>
                        </a:spcAft>
                        <a:tabLst>
                          <a:tab pos="0" algn="l"/>
                        </a:tabLst>
                      </a:pPr>
                      <a:r>
                        <a:rPr lang="en-US" sz="1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Time since idiopathic hypersomnia diagnosis, years, n (%)</a:t>
                      </a:r>
                    </a:p>
                  </a:txBody>
                  <a:tcPr marL="0" marR="0" marT="0" marB="0" anchor="ctr"/>
                </a:tc>
                <a:tc>
                  <a:txBody>
                    <a:bodyPr/>
                    <a:lstStyle/>
                    <a:p>
                      <a:pPr marL="0">
                        <a:lnSpc>
                          <a:spcPct val="100000"/>
                        </a:lnSpc>
                      </a:pPr>
                      <a:endParaRPr lang="en-US" sz="1600" baseline="0" dirty="0">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814989433"/>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&lt;2</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 (16.0)</a:t>
                      </a:r>
                    </a:p>
                  </a:txBody>
                  <a:tcPr marL="0" marR="0" marT="0" marB="0" anchor="ctr"/>
                </a:tc>
                <a:extLst>
                  <a:ext uri="{0D108BD9-81ED-4DB2-BD59-A6C34878D82A}">
                    <a16:rowId xmlns:a16="http://schemas.microsoft.com/office/drawing/2014/main" val="2967933712"/>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2–4</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34 (45.3)</a:t>
                      </a:r>
                    </a:p>
                  </a:txBody>
                  <a:tcPr marL="0" marR="0" marT="0" marB="0" anchor="ctr"/>
                </a:tc>
                <a:extLst>
                  <a:ext uri="{0D108BD9-81ED-4DB2-BD59-A6C34878D82A}">
                    <a16:rowId xmlns:a16="http://schemas.microsoft.com/office/drawing/2014/main" val="4089568197"/>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5–9</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18 (24.0)</a:t>
                      </a:r>
                    </a:p>
                  </a:txBody>
                  <a:tcPr marL="0" marR="0" marT="0" marB="0" anchor="ctr"/>
                </a:tc>
                <a:extLst>
                  <a:ext uri="{0D108BD9-81ED-4DB2-BD59-A6C34878D82A}">
                    <a16:rowId xmlns:a16="http://schemas.microsoft.com/office/drawing/2014/main" val="1741600464"/>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 (14.7)</a:t>
                      </a:r>
                    </a:p>
                  </a:txBody>
                  <a:tcPr marL="0" marR="0" marT="0" marB="0" anchor="ctr"/>
                </a:tc>
                <a:extLst>
                  <a:ext uri="{0D108BD9-81ED-4DB2-BD59-A6C34878D82A}">
                    <a16:rowId xmlns:a16="http://schemas.microsoft.com/office/drawing/2014/main" val="3020974524"/>
                  </a:ext>
                </a:extLst>
              </a:tr>
              <a:tr h="236840">
                <a:tc>
                  <a:txBody>
                    <a:bodyPr/>
                    <a:lstStyle/>
                    <a:p>
                      <a:pPr marL="0" marR="0">
                        <a:lnSpc>
                          <a:spcPct val="100000"/>
                        </a:lnSpc>
                        <a:spcBef>
                          <a:spcPts val="0"/>
                        </a:spcBef>
                        <a:spcAft>
                          <a:spcPts val="0"/>
                        </a:spcAft>
                        <a:tabLst>
                          <a:tab pos="0" algn="l"/>
                        </a:tabLst>
                      </a:pPr>
                      <a:r>
                        <a:rPr lang="en-US" sz="1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Current comorbidity (≥5%),</a:t>
                      </a:r>
                      <a:r>
                        <a:rPr lang="en-US" sz="1600" b="1"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lang="en-US" sz="1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 (%)</a:t>
                      </a:r>
                    </a:p>
                  </a:txBody>
                  <a:tcPr marL="0" marR="0" marT="0" marB="0" anchor="ctr"/>
                </a:tc>
                <a:tc>
                  <a:txBody>
                    <a:bodyPr/>
                    <a:lstStyle/>
                    <a:p>
                      <a:pPr marL="0">
                        <a:lnSpc>
                          <a:spcPct val="100000"/>
                        </a:lnSpc>
                      </a:pPr>
                      <a:endParaRPr lang="en-US" sz="1600" baseline="0" dirty="0">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593158256"/>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Any psychiatric disorder</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33 (44.0)</a:t>
                      </a:r>
                    </a:p>
                  </a:txBody>
                  <a:tcPr marL="0" marR="0" marT="0" marB="0" anchor="ctr"/>
                </a:tc>
                <a:extLst>
                  <a:ext uri="{0D108BD9-81ED-4DB2-BD59-A6C34878D82A}">
                    <a16:rowId xmlns:a16="http://schemas.microsoft.com/office/drawing/2014/main" val="43516566"/>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Anxiety</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26 (34.7)</a:t>
                      </a:r>
                    </a:p>
                  </a:txBody>
                  <a:tcPr marL="0" marR="0" marT="0" marB="0" anchor="ctr"/>
                </a:tc>
                <a:extLst>
                  <a:ext uri="{0D108BD9-81ED-4DB2-BD59-A6C34878D82A}">
                    <a16:rowId xmlns:a16="http://schemas.microsoft.com/office/drawing/2014/main" val="3336573337"/>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Major depressive disorder</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 (12.0)</a:t>
                      </a:r>
                    </a:p>
                  </a:txBody>
                  <a:tcPr marL="0" marR="0" marT="0" marB="0" anchor="ctr"/>
                </a:tc>
                <a:extLst>
                  <a:ext uri="{0D108BD9-81ED-4DB2-BD59-A6C34878D82A}">
                    <a16:rowId xmlns:a16="http://schemas.microsoft.com/office/drawing/2014/main" val="661826963"/>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Bipolar disorder or any psychotic disorder</a:t>
                      </a:r>
                      <a:endParaRPr lang="en-US" sz="1600" strike="sngStrike"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 (8.0)</a:t>
                      </a:r>
                    </a:p>
                  </a:txBody>
                  <a:tcPr marL="0" marR="0" marT="0" marB="0" anchor="ctr"/>
                </a:tc>
                <a:extLst>
                  <a:ext uri="{0D108BD9-81ED-4DB2-BD59-A6C34878D82A}">
                    <a16:rowId xmlns:a16="http://schemas.microsoft.com/office/drawing/2014/main" val="153843787"/>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Hypothyroidism</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 (8.0)</a:t>
                      </a:r>
                    </a:p>
                  </a:txBody>
                  <a:tcPr marL="0" marR="0" marT="0" marB="0" anchor="ctr"/>
                </a:tc>
                <a:extLst>
                  <a:ext uri="{0D108BD9-81ED-4DB2-BD59-A6C34878D82A}">
                    <a16:rowId xmlns:a16="http://schemas.microsoft.com/office/drawing/2014/main" val="77399007"/>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PTSD</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(6.7)</a:t>
                      </a:r>
                    </a:p>
                  </a:txBody>
                  <a:tcPr marL="0" marR="0" marT="0" marB="0" anchor="ctr"/>
                </a:tc>
                <a:extLst>
                  <a:ext uri="{0D108BD9-81ED-4DB2-BD59-A6C34878D82A}">
                    <a16:rowId xmlns:a16="http://schemas.microsoft.com/office/drawing/2014/main" val="776240982"/>
                  </a:ext>
                </a:extLst>
              </a:tr>
              <a:tr h="236840">
                <a:tc>
                  <a:txBody>
                    <a:bodyPr/>
                    <a:lstStyle/>
                    <a:p>
                      <a:pPr marL="18288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Restless legs syndrome</a:t>
                      </a:r>
                    </a:p>
                  </a:txBody>
                  <a:tcPr marL="0" marR="0" marT="0" marB="0"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(6.7)</a:t>
                      </a:r>
                    </a:p>
                  </a:txBody>
                  <a:tcPr marL="0" marR="0" marT="0" marB="0" anchor="ctr"/>
                </a:tc>
                <a:extLst>
                  <a:ext uri="{0D108BD9-81ED-4DB2-BD59-A6C34878D82A}">
                    <a16:rowId xmlns:a16="http://schemas.microsoft.com/office/drawing/2014/main" val="213083758"/>
                  </a:ext>
                </a:extLst>
              </a:tr>
              <a:tr h="556581">
                <a:tc>
                  <a:txBody>
                    <a:bodyPr/>
                    <a:lstStyle/>
                    <a:p>
                      <a:pPr marL="91440" marR="0">
                        <a:lnSpc>
                          <a:spcPct val="100000"/>
                        </a:lnSpc>
                        <a:spcBef>
                          <a:spcPts val="0"/>
                        </a:spcBef>
                        <a:spcAft>
                          <a:spcPts val="0"/>
                        </a:spcAft>
                        <a:tabLst>
                          <a:tab pos="0" algn="l"/>
                        </a:tabLs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Other disorder that may be associated with excessive daytime sleepiness or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fatigue</a:t>
                      </a:r>
                      <a:r>
                        <a:rPr lang="en-US" sz="1600" baseline="300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b</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a:tc>
                <a:tc>
                  <a:txBody>
                    <a:bodyPr/>
                    <a:lstStyle/>
                    <a:p>
                      <a:pPr marL="0" marR="0" algn="ctr">
                        <a:lnSpc>
                          <a:spcPct val="100000"/>
                        </a:lnSpc>
                        <a:spcBef>
                          <a:spcPts val="0"/>
                        </a:spcBef>
                        <a:spcAft>
                          <a:spcPts val="0"/>
                        </a:spcAft>
                        <a:tabLst>
                          <a:tab pos="0" algn="l"/>
                        </a:tabLst>
                      </a:pPr>
                      <a:r>
                        <a:rPr lang="en-US" sz="16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(6.7)</a:t>
                      </a:r>
                    </a:p>
                  </a:txBody>
                  <a:tcPr anchor="ctr"/>
                </a:tc>
                <a:extLst>
                  <a:ext uri="{0D108BD9-81ED-4DB2-BD59-A6C34878D82A}">
                    <a16:rowId xmlns:a16="http://schemas.microsoft.com/office/drawing/2014/main" val="886392574"/>
                  </a:ext>
                </a:extLst>
              </a:tr>
            </a:tbl>
          </a:graphicData>
        </a:graphic>
      </p:graphicFrame>
      <p:sp>
        <p:nvSpPr>
          <p:cNvPr id="6" name="Footer Placeholder 4">
            <a:extLst>
              <a:ext uri="{FF2B5EF4-FFF2-40B4-BE49-F238E27FC236}">
                <a16:creationId xmlns:a16="http://schemas.microsoft.com/office/drawing/2014/main" id="{9E25D681-D8C9-4A2A-AF11-41EFB17B137A}"/>
              </a:ext>
            </a:extLst>
          </p:cNvPr>
          <p:cNvSpPr txBox="1">
            <a:spLocks/>
          </p:cNvSpPr>
          <p:nvPr/>
        </p:nvSpPr>
        <p:spPr>
          <a:xfrm>
            <a:off x="2148469" y="6210017"/>
            <a:ext cx="943393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221E1F"/>
                </a:solidFill>
                <a:latin typeface="Arial" panose="020B0604020202020204" pitchFamily="34" charset="0"/>
                <a:cs typeface="Arial" panose="020B0604020202020204" pitchFamily="34" charset="0"/>
              </a:rPr>
              <a:t>PTSD, post-traumatic stress disorder; SD, standard deviation.</a:t>
            </a:r>
          </a:p>
          <a:p>
            <a:r>
              <a:rPr lang="en-US" sz="900" baseline="30000" dirty="0">
                <a:solidFill>
                  <a:srgbClr val="221E1F"/>
                </a:solidFill>
                <a:latin typeface="Arial" panose="020B0604020202020204" pitchFamily="34" charset="0"/>
                <a:cs typeface="Arial" panose="020B0604020202020204" pitchFamily="34" charset="0"/>
              </a:rPr>
              <a:t>a</a:t>
            </a:r>
            <a:r>
              <a:rPr lang="en-US" sz="900" dirty="0">
                <a:solidFill>
                  <a:srgbClr val="221E1F"/>
                </a:solidFill>
                <a:latin typeface="Arial" panose="020B0604020202020204" pitchFamily="34" charset="0"/>
                <a:cs typeface="Arial" panose="020B0604020202020204" pitchFamily="34" charset="0"/>
              </a:rPr>
              <a:t>A participant could have had ≥1 comorbidity. </a:t>
            </a:r>
          </a:p>
          <a:p>
            <a:r>
              <a:rPr lang="en-US" sz="900" baseline="30000" dirty="0">
                <a:solidFill>
                  <a:srgbClr val="221E1F"/>
                </a:solidFill>
                <a:latin typeface="Arial" panose="020B0604020202020204" pitchFamily="34" charset="0"/>
                <a:cs typeface="Arial" panose="020B0604020202020204" pitchFamily="34" charset="0"/>
              </a:rPr>
              <a:t>b</a:t>
            </a:r>
            <a:r>
              <a:rPr lang="en-US" sz="900" dirty="0">
                <a:solidFill>
                  <a:srgbClr val="221E1F"/>
                </a:solidFill>
                <a:latin typeface="Arial" panose="020B0604020202020204" pitchFamily="34" charset="0"/>
                <a:cs typeface="Arial" panose="020B0604020202020204" pitchFamily="34" charset="0"/>
              </a:rPr>
              <a:t>Included 1 person each who had depression; mild depression, possible attention-deficit disorder (but could be sleep disorder); persistent depressive disorder; small fiber neuropathy; and inflammatory bowel disease.</a:t>
            </a:r>
          </a:p>
        </p:txBody>
      </p:sp>
      <p:sp>
        <p:nvSpPr>
          <p:cNvPr id="5" name="Slide Number Placeholder 3">
            <a:extLst>
              <a:ext uri="{FF2B5EF4-FFF2-40B4-BE49-F238E27FC236}">
                <a16:creationId xmlns:a16="http://schemas.microsoft.com/office/drawing/2014/main" id="{64B55953-DE40-4C06-B8FE-101F8EF39AAD}"/>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6</a:t>
            </a:fld>
            <a:endParaRPr lang="en-US" sz="1400" dirty="0"/>
          </a:p>
        </p:txBody>
      </p:sp>
    </p:spTree>
    <p:extLst>
      <p:ext uri="{BB962C8B-B14F-4D97-AF65-F5344CB8AC3E}">
        <p14:creationId xmlns:p14="http://schemas.microsoft.com/office/powerpoint/2010/main" val="32637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A77F2-FBBE-46AA-9124-84351161B3D8}"/>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Demographic and Participant Characteristics (Cont’d)</a:t>
            </a:r>
            <a:endParaRPr lang="en-US" sz="4000" dirty="0"/>
          </a:p>
        </p:txBody>
      </p:sp>
      <p:graphicFrame>
        <p:nvGraphicFramePr>
          <p:cNvPr id="4" name="Table 4">
            <a:extLst>
              <a:ext uri="{FF2B5EF4-FFF2-40B4-BE49-F238E27FC236}">
                <a16:creationId xmlns:a16="http://schemas.microsoft.com/office/drawing/2014/main" id="{8C518190-F99E-480D-8407-566D0B34A4B2}"/>
              </a:ext>
            </a:extLst>
          </p:cNvPr>
          <p:cNvGraphicFramePr>
            <a:graphicFrameLocks noGrp="1"/>
          </p:cNvGraphicFramePr>
          <p:nvPr>
            <p:ph idx="1"/>
            <p:extLst>
              <p:ext uri="{D42A27DB-BD31-4B8C-83A1-F6EECF244321}">
                <p14:modId xmlns:p14="http://schemas.microsoft.com/office/powerpoint/2010/main" val="3020748232"/>
              </p:ext>
            </p:extLst>
          </p:nvPr>
        </p:nvGraphicFramePr>
        <p:xfrm>
          <a:off x="2302631" y="1710040"/>
          <a:ext cx="9497788" cy="4093845"/>
        </p:xfrm>
        <a:graphic>
          <a:graphicData uri="http://schemas.openxmlformats.org/drawingml/2006/table">
            <a:tbl>
              <a:tblPr firstRow="1" bandRow="1">
                <a:tableStyleId>{5C22544A-7EE6-4342-B048-85BDC9FD1C3A}</a:tableStyleId>
              </a:tblPr>
              <a:tblGrid>
                <a:gridCol w="6306110">
                  <a:extLst>
                    <a:ext uri="{9D8B030D-6E8A-4147-A177-3AD203B41FA5}">
                      <a16:colId xmlns:a16="http://schemas.microsoft.com/office/drawing/2014/main" val="791403941"/>
                    </a:ext>
                  </a:extLst>
                </a:gridCol>
                <a:gridCol w="3191678">
                  <a:extLst>
                    <a:ext uri="{9D8B030D-6E8A-4147-A177-3AD203B41FA5}">
                      <a16:colId xmlns:a16="http://schemas.microsoft.com/office/drawing/2014/main" val="4169821234"/>
                    </a:ext>
                  </a:extLst>
                </a:gridCol>
              </a:tblGrid>
              <a:tr h="370840">
                <a:tc>
                  <a:txBody>
                    <a:bodyPr/>
                    <a:lstStyle/>
                    <a:p>
                      <a:pPr marL="0">
                        <a:lnSpc>
                          <a:spcPct val="100000"/>
                        </a:lnSpc>
                      </a:pPr>
                      <a:endParaRPr lang="en-US" sz="2000" dirty="0">
                        <a:solidFill>
                          <a:schemeClr val="tx1"/>
                        </a:solidFill>
                        <a:effectLst/>
                        <a:latin typeface="Arial" panose="020B0604020202020204" pitchFamily="34" charset="0"/>
                        <a:cs typeface="Arial" panose="020B0604020202020204" pitchFamily="34" charset="0"/>
                      </a:endParaRPr>
                    </a:p>
                  </a:txBody>
                  <a:tcPr anchor="ctr"/>
                </a:tc>
                <a:tc>
                  <a:txBody>
                    <a:bodyPr/>
                    <a:lstStyle/>
                    <a:p>
                      <a:pPr marL="0" marR="0" algn="ctr">
                        <a:lnSpc>
                          <a:spcPct val="100000"/>
                        </a:lnSpc>
                        <a:spcBef>
                          <a:spcPts val="0"/>
                        </a:spcBef>
                        <a:spcAft>
                          <a:spcPts val="0"/>
                        </a:spcAft>
                        <a:tabLst>
                          <a:tab pos="0" algn="l"/>
                        </a:tabLst>
                      </a:pPr>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Participants</a:t>
                      </a:r>
                      <a:b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(N=75)</a:t>
                      </a:r>
                      <a:endParaRPr lang="en-US"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8100" marR="38100" marT="9525" marB="0" anchor="ctr"/>
                </a:tc>
                <a:extLst>
                  <a:ext uri="{0D108BD9-81ED-4DB2-BD59-A6C34878D82A}">
                    <a16:rowId xmlns:a16="http://schemas.microsoft.com/office/drawing/2014/main" val="3864158439"/>
                  </a:ext>
                </a:extLst>
              </a:tr>
              <a:tr h="370840">
                <a:tc>
                  <a:txBody>
                    <a:bodyPr/>
                    <a:lstStyle/>
                    <a:p>
                      <a:pPr marL="0" marR="0">
                        <a:lnSpc>
                          <a:spcPct val="100000"/>
                        </a:lnSpc>
                        <a:spcBef>
                          <a:spcPts val="0"/>
                        </a:spcBef>
                        <a:spcAft>
                          <a:spcPts val="0"/>
                        </a:spcAft>
                        <a:tabLst>
                          <a:tab pos="0" algn="l"/>
                        </a:tabLst>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Current medication for idiopathic hypersomnia (≥5%), n (%)</a:t>
                      </a:r>
                      <a:r>
                        <a:rPr lang="en-US" sz="2000" b="1"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p>
                  </a:txBody>
                  <a:tcPr anchor="ctr"/>
                </a:tc>
                <a:tc>
                  <a:txBody>
                    <a:bodyPr/>
                    <a:lstStyle/>
                    <a:p>
                      <a:pPr marL="0" marR="0" algn="ctr">
                        <a:lnSpc>
                          <a:spcPct val="100000"/>
                        </a:lnSpc>
                        <a:spcBef>
                          <a:spcPts val="0"/>
                        </a:spcBef>
                        <a:spcAft>
                          <a:spcPts val="0"/>
                        </a:spcAft>
                        <a:tabLst>
                          <a:tab pos="0" algn="l"/>
                        </a:tabLst>
                      </a:pPr>
                      <a:endPar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8100" marR="38100" marT="9525" marB="0" anchor="ctr"/>
                </a:tc>
                <a:extLst>
                  <a:ext uri="{0D108BD9-81ED-4DB2-BD59-A6C34878D82A}">
                    <a16:rowId xmlns:a16="http://schemas.microsoft.com/office/drawing/2014/main" val="850806380"/>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Any</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67 (89.3)</a:t>
                      </a:r>
                    </a:p>
                  </a:txBody>
                  <a:tcPr marL="38100" marR="38100" marT="9525" marB="0" anchor="ctr"/>
                </a:tc>
                <a:extLst>
                  <a:ext uri="{0D108BD9-81ED-4DB2-BD59-A6C34878D82A}">
                    <a16:rowId xmlns:a16="http://schemas.microsoft.com/office/drawing/2014/main" val="3457681038"/>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Stimulants</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46 (61.3)</a:t>
                      </a:r>
                    </a:p>
                  </a:txBody>
                  <a:tcPr marL="38100" marR="38100" marT="9525" marB="0" anchor="ctr"/>
                </a:tc>
                <a:extLst>
                  <a:ext uri="{0D108BD9-81ED-4DB2-BD59-A6C34878D82A}">
                    <a16:rowId xmlns:a16="http://schemas.microsoft.com/office/drawing/2014/main" val="2519100718"/>
                  </a:ext>
                </a:extLst>
              </a:tr>
              <a:tr h="370840">
                <a:tc>
                  <a:txBody>
                    <a:bodyPr/>
                    <a:lstStyle/>
                    <a:p>
                      <a:pPr marL="182880" marR="0">
                        <a:lnSpc>
                          <a:spcPct val="100000"/>
                        </a:lnSpc>
                        <a:spcBef>
                          <a:spcPts val="0"/>
                        </a:spcBef>
                        <a:spcAft>
                          <a:spcPts val="0"/>
                        </a:spcAft>
                        <a:tabLst>
                          <a:tab pos="0" algn="l"/>
                        </a:tabLst>
                      </a:pPr>
                      <a:r>
                        <a:rPr lang="en-US"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Wake-promoting agents</a:t>
                      </a:r>
                    </a:p>
                  </a:txBody>
                  <a:tcPr anchor="ctr"/>
                </a:tc>
                <a:tc>
                  <a:txBody>
                    <a:bodyPr/>
                    <a:lstStyle/>
                    <a:p>
                      <a:pPr marL="0" algn="ctr">
                        <a:lnSpc>
                          <a:spcPct val="100000"/>
                        </a:lnSpc>
                      </a:pPr>
                      <a:r>
                        <a:rPr lang="en-US" sz="2000" dirty="0">
                          <a:solidFill>
                            <a:schemeClr val="tx1"/>
                          </a:solidFill>
                          <a:effectLst/>
                          <a:latin typeface="Arial" panose="020B0604020202020204" pitchFamily="34" charset="0"/>
                          <a:cs typeface="Arial" panose="020B0604020202020204" pitchFamily="34" charset="0"/>
                        </a:rPr>
                        <a:t>21 (28.0)</a:t>
                      </a:r>
                    </a:p>
                  </a:txBody>
                  <a:tcPr anchor="ctr"/>
                </a:tc>
                <a:extLst>
                  <a:ext uri="{0D108BD9-81ED-4DB2-BD59-A6C34878D82A}">
                    <a16:rowId xmlns:a16="http://schemas.microsoft.com/office/drawing/2014/main" val="3412942910"/>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Antidepressants</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14 (18.7)</a:t>
                      </a:r>
                    </a:p>
                  </a:txBody>
                  <a:tcPr anchor="ctr"/>
                </a:tc>
                <a:extLst>
                  <a:ext uri="{0D108BD9-81ED-4DB2-BD59-A6C34878D82A}">
                    <a16:rowId xmlns:a16="http://schemas.microsoft.com/office/drawing/2014/main" val="865678001"/>
                  </a:ext>
                </a:extLst>
              </a:tr>
              <a:tr h="370840">
                <a:tc>
                  <a:txBody>
                    <a:bodyPr/>
                    <a:lstStyle/>
                    <a:p>
                      <a:pPr marL="182880" marR="0">
                        <a:lnSpc>
                          <a:spcPct val="100000"/>
                        </a:lnSpc>
                        <a:spcBef>
                          <a:spcPts val="0"/>
                        </a:spcBef>
                        <a:spcAft>
                          <a:spcPts val="0"/>
                        </a:spcAft>
                        <a:tabLst>
                          <a:tab pos="0" algn="l"/>
                        </a:tabLst>
                      </a:pPr>
                      <a:r>
                        <a:rPr lang="en-US" sz="20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Other</a:t>
                      </a:r>
                      <a:r>
                        <a:rPr lang="en-US" sz="2000" strike="noStrike" baseline="300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b</a:t>
                      </a:r>
                      <a:endParaRPr lang="en-US" sz="2000" strike="sngStrike"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(6.7)</a:t>
                      </a:r>
                    </a:p>
                  </a:txBody>
                  <a:tcPr anchor="ctr"/>
                </a:tc>
                <a:extLst>
                  <a:ext uri="{0D108BD9-81ED-4DB2-BD59-A6C34878D82A}">
                    <a16:rowId xmlns:a16="http://schemas.microsoft.com/office/drawing/2014/main" val="2568949744"/>
                  </a:ext>
                </a:extLst>
              </a:tr>
              <a:tr h="370840">
                <a:tc>
                  <a:txBody>
                    <a:bodyPr/>
                    <a:lstStyle/>
                    <a:p>
                      <a:pPr marL="182880" marR="0">
                        <a:lnSpc>
                          <a:spcPct val="100000"/>
                        </a:lnSpc>
                        <a:spcBef>
                          <a:spcPts val="0"/>
                        </a:spcBef>
                        <a:spcAft>
                          <a:spcPts val="0"/>
                        </a:spcAft>
                        <a:tabLst>
                          <a:tab pos="0" algn="l"/>
                        </a:tabLst>
                      </a:pPr>
                      <a:r>
                        <a:rPr lang="en-US" sz="2000" strike="noStrike"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Histamine receptor agent</a:t>
                      </a:r>
                      <a:r>
                        <a:rPr lang="en-US" sz="2000" strike="noStrike"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(6.7)</a:t>
                      </a:r>
                    </a:p>
                  </a:txBody>
                  <a:tcPr anchor="ctr"/>
                </a:tc>
                <a:extLst>
                  <a:ext uri="{0D108BD9-81ED-4DB2-BD59-A6C34878D82A}">
                    <a16:rowId xmlns:a16="http://schemas.microsoft.com/office/drawing/2014/main" val="2266475709"/>
                  </a:ext>
                </a:extLst>
              </a:tr>
              <a:tr h="370840">
                <a:tc>
                  <a:txBody>
                    <a:bodyPr/>
                    <a:lstStyle/>
                    <a:p>
                      <a:pPr marL="182880" marR="0">
                        <a:lnSpc>
                          <a:spcPct val="100000"/>
                        </a:lnSpc>
                        <a:spcBef>
                          <a:spcPts val="0"/>
                        </a:spcBef>
                        <a:spcAft>
                          <a:spcPts val="0"/>
                        </a:spcAft>
                        <a:tabLst>
                          <a:tab pos="0" algn="l"/>
                        </a:tabLst>
                      </a:pPr>
                      <a:r>
                        <a:rPr lang="en-US" sz="2000" strike="noStrike"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Sodium oxybate</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(5.3)</a:t>
                      </a:r>
                    </a:p>
                  </a:txBody>
                  <a:tcPr anchor="ctr"/>
                </a:tc>
                <a:extLst>
                  <a:ext uri="{0D108BD9-81ED-4DB2-BD59-A6C34878D82A}">
                    <a16:rowId xmlns:a16="http://schemas.microsoft.com/office/drawing/2014/main" val="4176569228"/>
                  </a:ext>
                </a:extLst>
              </a:tr>
            </a:tbl>
          </a:graphicData>
        </a:graphic>
      </p:graphicFrame>
      <p:sp>
        <p:nvSpPr>
          <p:cNvPr id="5" name="Footer Placeholder 4">
            <a:extLst>
              <a:ext uri="{FF2B5EF4-FFF2-40B4-BE49-F238E27FC236}">
                <a16:creationId xmlns:a16="http://schemas.microsoft.com/office/drawing/2014/main" id="{493912A1-1E7E-436F-BC67-343CB92ABE00}"/>
              </a:ext>
            </a:extLst>
          </p:cNvPr>
          <p:cNvSpPr txBox="1">
            <a:spLocks/>
          </p:cNvSpPr>
          <p:nvPr/>
        </p:nvSpPr>
        <p:spPr>
          <a:xfrm>
            <a:off x="2148469" y="6496851"/>
            <a:ext cx="9497789"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aseline="30000" dirty="0">
                <a:latin typeface="Arial" panose="020B0604020202020204" pitchFamily="34" charset="0"/>
                <a:cs typeface="Arial" panose="020B0604020202020204" pitchFamily="34" charset="0"/>
              </a:rPr>
              <a:t>a</a:t>
            </a:r>
            <a:r>
              <a:rPr lang="en-US" sz="900" dirty="0">
                <a:latin typeface="Arial" panose="020B0604020202020204" pitchFamily="34" charset="0"/>
                <a:cs typeface="Arial" panose="020B0604020202020204" pitchFamily="34" charset="0"/>
              </a:rPr>
              <a:t>Medications are not necessarily mutually exclusive. Some participants reported taking multiple medications in these different classes. </a:t>
            </a:r>
            <a:r>
              <a:rPr lang="en-US" sz="900" baseline="30000" dirty="0" err="1">
                <a:latin typeface="Arial" panose="020B0604020202020204" pitchFamily="34" charset="0"/>
                <a:cs typeface="Arial" panose="020B0604020202020204" pitchFamily="34" charset="0"/>
              </a:rPr>
              <a:t>b</a:t>
            </a:r>
            <a:r>
              <a:rPr lang="en-US" sz="900" dirty="0" err="1">
                <a:latin typeface="Arial" panose="020B0604020202020204" pitchFamily="34" charset="0"/>
                <a:cs typeface="Arial" panose="020B0604020202020204" pitchFamily="34" charset="0"/>
              </a:rPr>
              <a:t>Includes</a:t>
            </a:r>
            <a:r>
              <a:rPr lang="en-US" sz="900" dirty="0">
                <a:latin typeface="Arial" panose="020B0604020202020204" pitchFamily="34" charset="0"/>
                <a:cs typeface="Arial" panose="020B0604020202020204" pitchFamily="34" charset="0"/>
              </a:rPr>
              <a:t> bupropion HCL, bupropion XL, flumazenil, levothyroxine. </a:t>
            </a:r>
            <a:r>
              <a:rPr lang="en-US" sz="900" baseline="30000" dirty="0">
                <a:latin typeface="Arial" panose="020B0604020202020204" pitchFamily="34" charset="0"/>
                <a:cs typeface="Arial" panose="020B0604020202020204" pitchFamily="34" charset="0"/>
              </a:rPr>
              <a:t>c</a:t>
            </a:r>
            <a:r>
              <a:rPr lang="en-US" sz="900" dirty="0">
                <a:latin typeface="Arial" panose="020B0604020202020204" pitchFamily="34" charset="0"/>
                <a:cs typeface="Arial" panose="020B0604020202020204" pitchFamily="34" charset="0"/>
              </a:rPr>
              <a:t>Pitolisant.</a:t>
            </a:r>
          </a:p>
        </p:txBody>
      </p:sp>
      <p:sp>
        <p:nvSpPr>
          <p:cNvPr id="6" name="Slide Number Placeholder 3">
            <a:extLst>
              <a:ext uri="{FF2B5EF4-FFF2-40B4-BE49-F238E27FC236}">
                <a16:creationId xmlns:a16="http://schemas.microsoft.com/office/drawing/2014/main" id="{C8C3EDF5-967A-4CA1-9DEC-5D5B67D5874F}"/>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7</a:t>
            </a:fld>
            <a:endParaRPr lang="en-US" sz="1400" dirty="0"/>
          </a:p>
        </p:txBody>
      </p:sp>
    </p:spTree>
    <p:extLst>
      <p:ext uri="{BB962C8B-B14F-4D97-AF65-F5344CB8AC3E}">
        <p14:creationId xmlns:p14="http://schemas.microsoft.com/office/powerpoint/2010/main" val="361172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6400F-87C4-49CD-98D8-BE4FF73EB71D}"/>
              </a:ext>
            </a:extLst>
          </p:cNvPr>
          <p:cNvSpPr>
            <a:spLocks noGrp="1"/>
          </p:cNvSpPr>
          <p:nvPr>
            <p:ph type="title"/>
          </p:nvPr>
        </p:nvSpPr>
        <p:spPr>
          <a:xfrm>
            <a:off x="2324100" y="291416"/>
            <a:ext cx="8417472" cy="1325563"/>
          </a:xfrm>
        </p:spPr>
        <p:txBody>
          <a:bodyPr>
            <a:normAutofit/>
          </a:bodyPr>
          <a:lstStyle/>
          <a:p>
            <a:r>
              <a:rPr lang="en-US" sz="4000" dirty="0">
                <a:latin typeface="Arial" panose="020B0604020202020204" pitchFamily="34" charset="0"/>
                <a:cs typeface="Arial" panose="020B0604020202020204" pitchFamily="34" charset="0"/>
              </a:rPr>
              <a:t>Medication Usage for Idiopathic Hypersomnia</a:t>
            </a:r>
          </a:p>
        </p:txBody>
      </p:sp>
      <p:graphicFrame>
        <p:nvGraphicFramePr>
          <p:cNvPr id="4" name="Table 4">
            <a:extLst>
              <a:ext uri="{FF2B5EF4-FFF2-40B4-BE49-F238E27FC236}">
                <a16:creationId xmlns:a16="http://schemas.microsoft.com/office/drawing/2014/main" id="{DC86D4B9-9002-4F86-8D72-46D851EECB85}"/>
              </a:ext>
            </a:extLst>
          </p:cNvPr>
          <p:cNvGraphicFramePr>
            <a:graphicFrameLocks noGrp="1"/>
          </p:cNvGraphicFramePr>
          <p:nvPr>
            <p:ph idx="1"/>
            <p:extLst>
              <p:ext uri="{D42A27DB-BD31-4B8C-83A1-F6EECF244321}">
                <p14:modId xmlns:p14="http://schemas.microsoft.com/office/powerpoint/2010/main" val="3656051506"/>
              </p:ext>
            </p:extLst>
          </p:nvPr>
        </p:nvGraphicFramePr>
        <p:xfrm>
          <a:off x="2324099" y="1825625"/>
          <a:ext cx="9497788" cy="2905125"/>
        </p:xfrm>
        <a:graphic>
          <a:graphicData uri="http://schemas.openxmlformats.org/drawingml/2006/table">
            <a:tbl>
              <a:tblPr firstRow="1" bandRow="1">
                <a:tableStyleId>{5C22544A-7EE6-4342-B048-85BDC9FD1C3A}</a:tableStyleId>
              </a:tblPr>
              <a:tblGrid>
                <a:gridCol w="5274636">
                  <a:extLst>
                    <a:ext uri="{9D8B030D-6E8A-4147-A177-3AD203B41FA5}">
                      <a16:colId xmlns:a16="http://schemas.microsoft.com/office/drawing/2014/main" val="791403941"/>
                    </a:ext>
                  </a:extLst>
                </a:gridCol>
                <a:gridCol w="4223152">
                  <a:extLst>
                    <a:ext uri="{9D8B030D-6E8A-4147-A177-3AD203B41FA5}">
                      <a16:colId xmlns:a16="http://schemas.microsoft.com/office/drawing/2014/main" val="4169821234"/>
                    </a:ext>
                  </a:extLst>
                </a:gridCol>
              </a:tblGrid>
              <a:tr h="370840">
                <a:tc>
                  <a:txBody>
                    <a:bodyPr/>
                    <a:lstStyle/>
                    <a:p>
                      <a:pPr marL="0">
                        <a:lnSpc>
                          <a:spcPct val="100000"/>
                        </a:lnSpc>
                      </a:pPr>
                      <a:endParaRPr lang="en-US" sz="2000" dirty="0">
                        <a:solidFill>
                          <a:srgbClr val="223E67"/>
                        </a:solidFill>
                        <a:effectLst/>
                        <a:latin typeface="Arial" panose="020B0604020202020204" pitchFamily="34" charset="0"/>
                        <a:cs typeface="Arial" panose="020B0604020202020204" pitchFamily="34" charset="0"/>
                      </a:endParaRPr>
                    </a:p>
                  </a:txBody>
                  <a:tcPr anchor="ctr"/>
                </a:tc>
                <a:tc>
                  <a:txBody>
                    <a:bodyPr/>
                    <a:lstStyle/>
                    <a:p>
                      <a:pPr marL="0" marR="0" algn="ctr">
                        <a:lnSpc>
                          <a:spcPct val="100000"/>
                        </a:lnSpc>
                        <a:spcBef>
                          <a:spcPts val="0"/>
                        </a:spcBef>
                        <a:spcAft>
                          <a:spcPts val="0"/>
                        </a:spcAft>
                        <a:tabLst>
                          <a:tab pos="0" algn="l"/>
                        </a:tabLst>
                      </a:pPr>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Participants</a:t>
                      </a:r>
                      <a:b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(N=67)</a:t>
                      </a:r>
                      <a:endParaRPr lang="en-US"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8100" marR="38100" marT="9525" marB="0" anchor="ctr"/>
                </a:tc>
                <a:extLst>
                  <a:ext uri="{0D108BD9-81ED-4DB2-BD59-A6C34878D82A}">
                    <a16:rowId xmlns:a16="http://schemas.microsoft.com/office/drawing/2014/main" val="3864158439"/>
                  </a:ext>
                </a:extLst>
              </a:tr>
              <a:tr h="370840">
                <a:tc>
                  <a:txBody>
                    <a:bodyPr/>
                    <a:lstStyle/>
                    <a:p>
                      <a:pPr marL="0" marR="0">
                        <a:lnSpc>
                          <a:spcPct val="100000"/>
                        </a:lnSpc>
                        <a:spcBef>
                          <a:spcPts val="0"/>
                        </a:spcBef>
                        <a:spcAft>
                          <a:spcPts val="0"/>
                        </a:spcAft>
                        <a:tabLst>
                          <a:tab pos="0" algn="l"/>
                        </a:tabLst>
                      </a:pPr>
                      <a:r>
                        <a:rPr lang="en-US" sz="2000" b="1"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Number of current idiopathic hypersomnia medication classes</a:t>
                      </a:r>
                      <a:r>
                        <a:rPr lang="en-US" sz="2000" b="1"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lang="en-US" sz="2000" b="1"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 (%)</a:t>
                      </a:r>
                    </a:p>
                  </a:txBody>
                  <a:tcPr anchor="ctr"/>
                </a:tc>
                <a:tc>
                  <a:txBody>
                    <a:bodyPr/>
                    <a:lstStyle/>
                    <a:p>
                      <a:pPr marL="0" marR="0" algn="ctr">
                        <a:lnSpc>
                          <a:spcPct val="100000"/>
                        </a:lnSpc>
                        <a:spcBef>
                          <a:spcPts val="0"/>
                        </a:spcBef>
                        <a:spcAft>
                          <a:spcPts val="0"/>
                        </a:spcAft>
                        <a:tabLst>
                          <a:tab pos="0" algn="l"/>
                        </a:tabLst>
                      </a:pPr>
                      <a:endPar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8100" marR="38100" marT="9525" marB="0" anchor="ctr"/>
                </a:tc>
                <a:extLst>
                  <a:ext uri="{0D108BD9-81ED-4DB2-BD59-A6C34878D82A}">
                    <a16:rowId xmlns:a16="http://schemas.microsoft.com/office/drawing/2014/main" val="850806380"/>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46 (68.7)</a:t>
                      </a:r>
                    </a:p>
                  </a:txBody>
                  <a:tcPr marL="38100" marR="38100" marT="9525" marB="0" anchor="ctr"/>
                </a:tc>
                <a:extLst>
                  <a:ext uri="{0D108BD9-81ED-4DB2-BD59-A6C34878D82A}">
                    <a16:rowId xmlns:a16="http://schemas.microsoft.com/office/drawing/2014/main" val="3457681038"/>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 (14.9)</a:t>
                      </a:r>
                    </a:p>
                  </a:txBody>
                  <a:tcPr marL="38100" marR="38100" marT="9525" marB="0" anchor="ctr"/>
                </a:tc>
                <a:extLst>
                  <a:ext uri="{0D108BD9-81ED-4DB2-BD59-A6C34878D82A}">
                    <a16:rowId xmlns:a16="http://schemas.microsoft.com/office/drawing/2014/main" val="2519100718"/>
                  </a:ext>
                </a:extLst>
              </a:tr>
              <a:tr h="370840">
                <a:tc>
                  <a:txBody>
                    <a:bodyPr/>
                    <a:lstStyle/>
                    <a:p>
                      <a:pPr marL="182880" marR="0">
                        <a:lnSpc>
                          <a:spcPct val="100000"/>
                        </a:lnSpc>
                        <a:spcBef>
                          <a:spcPts val="0"/>
                        </a:spcBef>
                        <a:spcAft>
                          <a:spcPts val="0"/>
                        </a:spcAft>
                        <a:tabLst>
                          <a:tab pos="0" algn="l"/>
                        </a:tabLst>
                      </a:pPr>
                      <a:r>
                        <a:rPr lang="en-US"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p>
                  </a:txBody>
                  <a:tcPr anchor="ctr"/>
                </a:tc>
                <a:tc>
                  <a:txBody>
                    <a:bodyPr/>
                    <a:lstStyle/>
                    <a:p>
                      <a:pPr marL="0" algn="ctr">
                        <a:lnSpc>
                          <a:spcPct val="100000"/>
                        </a:lnSpc>
                      </a:pPr>
                      <a:r>
                        <a:rPr lang="en-US" sz="2000" dirty="0">
                          <a:solidFill>
                            <a:schemeClr val="tx1"/>
                          </a:solidFill>
                          <a:effectLst/>
                          <a:latin typeface="Arial" panose="020B0604020202020204" pitchFamily="34" charset="0"/>
                          <a:cs typeface="Arial" panose="020B0604020202020204" pitchFamily="34" charset="0"/>
                        </a:rPr>
                        <a:t>8 (11.9)</a:t>
                      </a:r>
                    </a:p>
                  </a:txBody>
                  <a:tcPr anchor="ctr"/>
                </a:tc>
                <a:extLst>
                  <a:ext uri="{0D108BD9-81ED-4DB2-BD59-A6C34878D82A}">
                    <a16:rowId xmlns:a16="http://schemas.microsoft.com/office/drawing/2014/main" val="3412942910"/>
                  </a:ext>
                </a:extLst>
              </a:tr>
              <a:tr h="370840">
                <a:tc>
                  <a:txBody>
                    <a:bodyPr/>
                    <a:lstStyle/>
                    <a:p>
                      <a:pPr marL="182880" marR="0">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anchor="ctr"/>
                </a:tc>
                <a:tc>
                  <a:txBody>
                    <a:bodyPr/>
                    <a:lstStyle/>
                    <a:p>
                      <a:pPr marL="0" marR="0" algn="ctr">
                        <a:lnSpc>
                          <a:spcPct val="100000"/>
                        </a:lnSpc>
                        <a:spcBef>
                          <a:spcPts val="0"/>
                        </a:spcBef>
                        <a:spcAft>
                          <a:spcPts val="0"/>
                        </a:spcAft>
                        <a:tabLst>
                          <a:tab pos="0" algn="l"/>
                        </a:tabLst>
                      </a:pPr>
                      <a:r>
                        <a:rPr lang="en-US"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 (4.5)</a:t>
                      </a:r>
                    </a:p>
                  </a:txBody>
                  <a:tcPr anchor="ctr"/>
                </a:tc>
                <a:extLst>
                  <a:ext uri="{0D108BD9-81ED-4DB2-BD59-A6C34878D82A}">
                    <a16:rowId xmlns:a16="http://schemas.microsoft.com/office/drawing/2014/main" val="865678001"/>
                  </a:ext>
                </a:extLst>
              </a:tr>
            </a:tbl>
          </a:graphicData>
        </a:graphic>
      </p:graphicFrame>
      <p:sp>
        <p:nvSpPr>
          <p:cNvPr id="5" name="Footer Placeholder 4">
            <a:extLst>
              <a:ext uri="{FF2B5EF4-FFF2-40B4-BE49-F238E27FC236}">
                <a16:creationId xmlns:a16="http://schemas.microsoft.com/office/drawing/2014/main" id="{8844E766-4607-4BD8-AC0B-462AED09BD0D}"/>
              </a:ext>
            </a:extLst>
          </p:cNvPr>
          <p:cNvSpPr txBox="1">
            <a:spLocks/>
          </p:cNvSpPr>
          <p:nvPr/>
        </p:nvSpPr>
        <p:spPr>
          <a:xfrm>
            <a:off x="2148469" y="6614697"/>
            <a:ext cx="1004353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aseline="30000" dirty="0">
                <a:latin typeface="Arial" panose="020B0604020202020204" pitchFamily="34" charset="0"/>
                <a:cs typeface="Arial" panose="020B0604020202020204" pitchFamily="34" charset="0"/>
              </a:rPr>
              <a:t>a</a:t>
            </a:r>
            <a:r>
              <a:rPr lang="en-US" sz="900" dirty="0">
                <a:latin typeface="Arial" panose="020B0604020202020204" pitchFamily="34" charset="0"/>
                <a:cs typeface="Arial" panose="020B0604020202020204" pitchFamily="34" charset="0"/>
              </a:rPr>
              <a:t>Counts of medication classes used among respondents using at least 1 class.</a:t>
            </a:r>
          </a:p>
        </p:txBody>
      </p:sp>
      <p:sp>
        <p:nvSpPr>
          <p:cNvPr id="6" name="Slide Number Placeholder 3">
            <a:extLst>
              <a:ext uri="{FF2B5EF4-FFF2-40B4-BE49-F238E27FC236}">
                <a16:creationId xmlns:a16="http://schemas.microsoft.com/office/drawing/2014/main" id="{CA5B1BF7-9D9D-418E-B2DD-9932564A7E55}"/>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8</a:t>
            </a:fld>
            <a:endParaRPr lang="en-US" sz="1400" dirty="0"/>
          </a:p>
        </p:txBody>
      </p:sp>
    </p:spTree>
    <p:extLst>
      <p:ext uri="{BB962C8B-B14F-4D97-AF65-F5344CB8AC3E}">
        <p14:creationId xmlns:p14="http://schemas.microsoft.com/office/powerpoint/2010/main" val="292427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02D5CB3C-CBD9-4C77-A79C-F425C66AF973}"/>
              </a:ext>
            </a:extLst>
          </p:cNvPr>
          <p:cNvGrpSpPr/>
          <p:nvPr/>
        </p:nvGrpSpPr>
        <p:grpSpPr>
          <a:xfrm>
            <a:off x="2800413" y="1538365"/>
            <a:ext cx="4800599" cy="4954138"/>
            <a:chOff x="1461661" y="291416"/>
            <a:chExt cx="7874105" cy="8695907"/>
          </a:xfrm>
        </p:grpSpPr>
        <p:grpSp>
          <p:nvGrpSpPr>
            <p:cNvPr id="4" name="Group 3">
              <a:extLst>
                <a:ext uri="{FF2B5EF4-FFF2-40B4-BE49-F238E27FC236}">
                  <a16:creationId xmlns:a16="http://schemas.microsoft.com/office/drawing/2014/main" id="{8FBADD76-438A-4CFE-9C09-70706EDAE56B}"/>
                </a:ext>
              </a:extLst>
            </p:cNvPr>
            <p:cNvGrpSpPr/>
            <p:nvPr/>
          </p:nvGrpSpPr>
          <p:grpSpPr>
            <a:xfrm>
              <a:off x="1461661" y="291416"/>
              <a:ext cx="7874105" cy="8695907"/>
              <a:chOff x="957758" y="1237016"/>
              <a:chExt cx="9528905" cy="5119334"/>
            </a:xfrm>
          </p:grpSpPr>
          <p:graphicFrame>
            <p:nvGraphicFramePr>
              <p:cNvPr id="5" name="Chart 4">
                <a:extLst>
                  <a:ext uri="{FF2B5EF4-FFF2-40B4-BE49-F238E27FC236}">
                    <a16:creationId xmlns:a16="http://schemas.microsoft.com/office/drawing/2014/main" id="{5E027A2E-EE68-4F5B-B1E3-2F73F01FC76B}"/>
                  </a:ext>
                </a:extLst>
              </p:cNvPr>
              <p:cNvGraphicFramePr/>
              <p:nvPr>
                <p:extLst>
                  <p:ext uri="{D42A27DB-BD31-4B8C-83A1-F6EECF244321}">
                    <p14:modId xmlns:p14="http://schemas.microsoft.com/office/powerpoint/2010/main" val="1438720517"/>
                  </p:ext>
                </p:extLst>
              </p:nvPr>
            </p:nvGraphicFramePr>
            <p:xfrm>
              <a:off x="957758" y="1237016"/>
              <a:ext cx="9528905" cy="453151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100D758-C86D-4022-88C8-3E65D15D8422}"/>
                  </a:ext>
                </a:extLst>
              </p:cNvPr>
              <p:cNvSpPr txBox="1"/>
              <p:nvPr/>
            </p:nvSpPr>
            <p:spPr>
              <a:xfrm>
                <a:off x="2121281" y="5438057"/>
                <a:ext cx="1510056" cy="914400"/>
              </a:xfrm>
              <a:prstGeom prst="rect">
                <a:avLst/>
              </a:prstGeom>
            </p:spPr>
            <p:txBody>
              <a:bodyPr wrap="none" rtlCol="0">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Mean (SD)</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Median (Q1, Q3)</a:t>
                </a:r>
              </a:p>
            </p:txBody>
          </p:sp>
          <p:sp>
            <p:nvSpPr>
              <p:cNvPr id="7" name="TextBox 6">
                <a:extLst>
                  <a:ext uri="{FF2B5EF4-FFF2-40B4-BE49-F238E27FC236}">
                    <a16:creationId xmlns:a16="http://schemas.microsoft.com/office/drawing/2014/main" id="{D6AF8D8F-EE84-4122-AFC0-34F97AD1B836}"/>
                  </a:ext>
                </a:extLst>
              </p:cNvPr>
              <p:cNvSpPr txBox="1"/>
              <p:nvPr/>
            </p:nvSpPr>
            <p:spPr>
              <a:xfrm>
                <a:off x="5820728" y="5441950"/>
                <a:ext cx="1336427"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75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43.4 (4.16)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42.7 (41.2, 45.2)</a:t>
                </a:r>
              </a:p>
            </p:txBody>
          </p:sp>
        </p:grpSp>
        <p:cxnSp>
          <p:nvCxnSpPr>
            <p:cNvPr id="10" name="Straight Connector 9">
              <a:extLst>
                <a:ext uri="{FF2B5EF4-FFF2-40B4-BE49-F238E27FC236}">
                  <a16:creationId xmlns:a16="http://schemas.microsoft.com/office/drawing/2014/main" id="{0DE5A8B0-CFA5-454D-B1D4-9E9D2088C6E6}"/>
                </a:ext>
              </a:extLst>
            </p:cNvPr>
            <p:cNvCxnSpPr>
              <a:cxnSpLocks/>
            </p:cNvCxnSpPr>
            <p:nvPr/>
          </p:nvCxnSpPr>
          <p:spPr>
            <a:xfrm>
              <a:off x="4688031" y="3759396"/>
              <a:ext cx="2697229" cy="0"/>
            </a:xfrm>
            <a:prstGeom prst="line">
              <a:avLst/>
            </a:prstGeom>
            <a:noFill/>
            <a:ln w="19050" cap="flat" cmpd="sng" algn="ctr">
              <a:solidFill>
                <a:srgbClr val="000000"/>
              </a:solidFill>
              <a:prstDash val="solid"/>
              <a:miter lim="800000"/>
            </a:ln>
            <a:effectLst/>
          </p:spPr>
        </p:cxnSp>
      </p:grpSp>
      <p:grpSp>
        <p:nvGrpSpPr>
          <p:cNvPr id="26" name="Group 25">
            <a:extLst>
              <a:ext uri="{FF2B5EF4-FFF2-40B4-BE49-F238E27FC236}">
                <a16:creationId xmlns:a16="http://schemas.microsoft.com/office/drawing/2014/main" id="{BAC6B2FB-AAA0-412A-BA73-2329D977AA95}"/>
              </a:ext>
            </a:extLst>
          </p:cNvPr>
          <p:cNvGrpSpPr/>
          <p:nvPr/>
        </p:nvGrpSpPr>
        <p:grpSpPr>
          <a:xfrm>
            <a:off x="8040367" y="1516200"/>
            <a:ext cx="4803611" cy="4956048"/>
            <a:chOff x="14278566" y="2740726"/>
            <a:chExt cx="7872982" cy="8695944"/>
          </a:xfrm>
        </p:grpSpPr>
        <p:grpSp>
          <p:nvGrpSpPr>
            <p:cNvPr id="12" name="Group 11">
              <a:extLst>
                <a:ext uri="{FF2B5EF4-FFF2-40B4-BE49-F238E27FC236}">
                  <a16:creationId xmlns:a16="http://schemas.microsoft.com/office/drawing/2014/main" id="{D927AE9B-3801-4315-BA2A-B1469870F267}"/>
                </a:ext>
              </a:extLst>
            </p:cNvPr>
            <p:cNvGrpSpPr/>
            <p:nvPr/>
          </p:nvGrpSpPr>
          <p:grpSpPr>
            <a:xfrm>
              <a:off x="14278566" y="2740726"/>
              <a:ext cx="7872982" cy="8695944"/>
              <a:chOff x="957759" y="1237016"/>
              <a:chExt cx="9528904" cy="5166658"/>
            </a:xfrm>
          </p:grpSpPr>
          <p:graphicFrame>
            <p:nvGraphicFramePr>
              <p:cNvPr id="13" name="Chart 12">
                <a:extLst>
                  <a:ext uri="{FF2B5EF4-FFF2-40B4-BE49-F238E27FC236}">
                    <a16:creationId xmlns:a16="http://schemas.microsoft.com/office/drawing/2014/main" id="{30635CB9-A706-45EF-8EF0-FF673C0F2F7A}"/>
                  </a:ext>
                </a:extLst>
              </p:cNvPr>
              <p:cNvGraphicFramePr/>
              <p:nvPr>
                <p:extLst>
                  <p:ext uri="{D42A27DB-BD31-4B8C-83A1-F6EECF244321}">
                    <p14:modId xmlns:p14="http://schemas.microsoft.com/office/powerpoint/2010/main" val="1050834699"/>
                  </p:ext>
                </p:extLst>
              </p:nvPr>
            </p:nvGraphicFramePr>
            <p:xfrm>
              <a:off x="957759" y="1237016"/>
              <a:ext cx="9528904" cy="453151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1AD55989-0786-4276-A487-C1FEFAA735E6}"/>
                  </a:ext>
                </a:extLst>
              </p:cNvPr>
              <p:cNvSpPr txBox="1"/>
              <p:nvPr/>
            </p:nvSpPr>
            <p:spPr>
              <a:xfrm>
                <a:off x="1854086" y="5438057"/>
                <a:ext cx="1510055" cy="914400"/>
              </a:xfrm>
              <a:prstGeom prst="rect">
                <a:avLst/>
              </a:prstGeom>
            </p:spPr>
            <p:txBody>
              <a:bodyPr wrap="none" rtlCol="0">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Mean (SD)</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Median (Q1, Q3)</a:t>
                </a:r>
              </a:p>
            </p:txBody>
          </p:sp>
          <p:sp>
            <p:nvSpPr>
              <p:cNvPr id="15" name="TextBox 14">
                <a:extLst>
                  <a:ext uri="{FF2B5EF4-FFF2-40B4-BE49-F238E27FC236}">
                    <a16:creationId xmlns:a16="http://schemas.microsoft.com/office/drawing/2014/main" id="{768D52BF-7E9E-4D5E-95D3-A444DBC5945A}"/>
                  </a:ext>
                </a:extLst>
              </p:cNvPr>
              <p:cNvSpPr txBox="1"/>
              <p:nvPr/>
            </p:nvSpPr>
            <p:spPr>
              <a:xfrm>
                <a:off x="5956786" y="5489274"/>
                <a:ext cx="1336428" cy="914400"/>
              </a:xfrm>
              <a:prstGeom prst="rect">
                <a:avLst/>
              </a:prstGeom>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75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57.3 (5.88)</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57.0 (53.7, 61.6)</a:t>
                </a:r>
              </a:p>
            </p:txBody>
          </p:sp>
        </p:grpSp>
        <p:cxnSp>
          <p:nvCxnSpPr>
            <p:cNvPr id="17" name="Straight Connector 16">
              <a:extLst>
                <a:ext uri="{FF2B5EF4-FFF2-40B4-BE49-F238E27FC236}">
                  <a16:creationId xmlns:a16="http://schemas.microsoft.com/office/drawing/2014/main" id="{37C48631-4B64-4A4F-838B-868B7E00B265}"/>
                </a:ext>
              </a:extLst>
            </p:cNvPr>
            <p:cNvCxnSpPr>
              <a:cxnSpLocks/>
            </p:cNvCxnSpPr>
            <p:nvPr/>
          </p:nvCxnSpPr>
          <p:spPr>
            <a:xfrm>
              <a:off x="17763467" y="6305693"/>
              <a:ext cx="2381701" cy="0"/>
            </a:xfrm>
            <a:prstGeom prst="line">
              <a:avLst/>
            </a:prstGeom>
            <a:noFill/>
            <a:ln w="19050" cap="flat" cmpd="sng" algn="ctr">
              <a:solidFill>
                <a:srgbClr val="000000"/>
              </a:solidFill>
              <a:prstDash val="solid"/>
              <a:miter lim="800000"/>
            </a:ln>
            <a:effectLst/>
          </p:spPr>
        </p:cxnSp>
      </p:grpSp>
      <p:sp>
        <p:nvSpPr>
          <p:cNvPr id="2" name="Title 1">
            <a:extLst>
              <a:ext uri="{FF2B5EF4-FFF2-40B4-BE49-F238E27FC236}">
                <a16:creationId xmlns:a16="http://schemas.microsoft.com/office/drawing/2014/main" id="{32DBD150-DA3A-413D-A553-4F72F42FF0F9}"/>
              </a:ext>
            </a:extLst>
          </p:cNvPr>
          <p:cNvSpPr>
            <a:spLocks noGrp="1"/>
          </p:cNvSpPr>
          <p:nvPr>
            <p:ph type="title"/>
          </p:nvPr>
        </p:nvSpPr>
        <p:spPr>
          <a:xfrm>
            <a:off x="2324100" y="291416"/>
            <a:ext cx="8159750" cy="1325563"/>
          </a:xfrm>
        </p:spPr>
        <p:txBody>
          <a:bodyPr>
            <a:normAutofit/>
          </a:bodyPr>
          <a:lstStyle/>
          <a:p>
            <a:r>
              <a:rPr lang="en-US" sz="4000" dirty="0">
                <a:latin typeface="Arial" panose="020B0604020202020204" pitchFamily="34" charset="0"/>
                <a:cs typeface="Arial" panose="020B0604020202020204" pitchFamily="34" charset="0"/>
              </a:rPr>
              <a:t>Neuro-QoL Social Roles</a:t>
            </a:r>
            <a:r>
              <a:rPr lang="en-US" sz="4000" baseline="30000" dirty="0">
                <a:latin typeface="Arial" panose="020B0604020202020204" pitchFamily="34" charset="0"/>
                <a:cs typeface="Arial" panose="020B0604020202020204" pitchFamily="34" charset="0"/>
              </a:rPr>
              <a:t>a</a:t>
            </a:r>
            <a:r>
              <a:rPr lang="en-US" sz="4000" dirty="0">
                <a:latin typeface="Arial" panose="020B0604020202020204" pitchFamily="34" charset="0"/>
                <a:cs typeface="Arial" panose="020B0604020202020204" pitchFamily="34" charset="0"/>
              </a:rPr>
              <a:t> and Stigma</a:t>
            </a:r>
            <a:r>
              <a:rPr lang="en-US" sz="4000" baseline="30000" dirty="0">
                <a:latin typeface="Arial" panose="020B0604020202020204" pitchFamily="34" charset="0"/>
                <a:cs typeface="Arial" panose="020B0604020202020204" pitchFamily="34" charset="0"/>
              </a:rPr>
              <a:t>b</a:t>
            </a:r>
            <a:r>
              <a:rPr lang="en-US" sz="4000" dirty="0">
                <a:latin typeface="Arial" panose="020B0604020202020204" pitchFamily="34" charset="0"/>
                <a:cs typeface="Arial" panose="020B0604020202020204" pitchFamily="34" charset="0"/>
              </a:rPr>
              <a:t> Domains</a:t>
            </a:r>
          </a:p>
        </p:txBody>
      </p:sp>
      <p:sp>
        <p:nvSpPr>
          <p:cNvPr id="8" name="Arrow: Up 7">
            <a:extLst>
              <a:ext uri="{FF2B5EF4-FFF2-40B4-BE49-F238E27FC236}">
                <a16:creationId xmlns:a16="http://schemas.microsoft.com/office/drawing/2014/main" id="{253F1DA9-2621-4D23-9056-F9D8F1B6A53F}"/>
              </a:ext>
            </a:extLst>
          </p:cNvPr>
          <p:cNvSpPr/>
          <p:nvPr/>
        </p:nvSpPr>
        <p:spPr>
          <a:xfrm>
            <a:off x="7411043" y="1680424"/>
            <a:ext cx="629322" cy="29032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latin typeface="Arial" panose="020B0604020202020204" pitchFamily="34" charset="0"/>
                <a:cs typeface="Arial" panose="020B0604020202020204" pitchFamily="34" charset="0"/>
              </a:rPr>
              <a:t>Worsening</a:t>
            </a:r>
          </a:p>
        </p:txBody>
      </p:sp>
      <p:sp>
        <p:nvSpPr>
          <p:cNvPr id="9" name="Arrow: Down 8">
            <a:extLst>
              <a:ext uri="{FF2B5EF4-FFF2-40B4-BE49-F238E27FC236}">
                <a16:creationId xmlns:a16="http://schemas.microsoft.com/office/drawing/2014/main" id="{F86256F7-A21B-4D49-BF62-5FA2E47AC7AA}"/>
              </a:ext>
            </a:extLst>
          </p:cNvPr>
          <p:cNvSpPr/>
          <p:nvPr/>
        </p:nvSpPr>
        <p:spPr>
          <a:xfrm>
            <a:off x="2218324" y="1680424"/>
            <a:ext cx="615651" cy="2932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latin typeface="Arial" panose="020B0604020202020204" pitchFamily="34" charset="0"/>
                <a:cs typeface="Arial" panose="020B0604020202020204" pitchFamily="34" charset="0"/>
              </a:rPr>
              <a:t>Worsening</a:t>
            </a:r>
            <a:endParaRPr lang="en-US" sz="16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83E1BD1E-CC5F-464D-9C12-E542E2961C15}"/>
              </a:ext>
            </a:extLst>
          </p:cNvPr>
          <p:cNvSpPr/>
          <p:nvPr/>
        </p:nvSpPr>
        <p:spPr>
          <a:xfrm>
            <a:off x="3908922" y="2469049"/>
            <a:ext cx="1644416" cy="1378594"/>
          </a:xfrm>
          <a:prstGeom prst="rect">
            <a:avLst/>
          </a:prstGeom>
          <a:no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General population reference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T-score: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50.4 (SD=9.56)</a:t>
            </a:r>
          </a:p>
        </p:txBody>
      </p:sp>
      <p:sp>
        <p:nvSpPr>
          <p:cNvPr id="16" name="Rectangle 15">
            <a:extLst>
              <a:ext uri="{FF2B5EF4-FFF2-40B4-BE49-F238E27FC236}">
                <a16:creationId xmlns:a16="http://schemas.microsoft.com/office/drawing/2014/main" id="{B7B6E9F4-4347-4A3D-A7D0-AE421538373D}"/>
              </a:ext>
            </a:extLst>
          </p:cNvPr>
          <p:cNvSpPr/>
          <p:nvPr/>
        </p:nvSpPr>
        <p:spPr>
          <a:xfrm>
            <a:off x="9074937" y="2441617"/>
            <a:ext cx="1641831" cy="1497466"/>
          </a:xfrm>
          <a:prstGeom prst="rect">
            <a:avLst/>
          </a:prstGeom>
          <a:no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Clinical population reference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T-score: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49.7 (SD=9.47)</a:t>
            </a:r>
          </a:p>
        </p:txBody>
      </p:sp>
      <p:sp>
        <p:nvSpPr>
          <p:cNvPr id="27" name="Footer Placeholder 4">
            <a:extLst>
              <a:ext uri="{FF2B5EF4-FFF2-40B4-BE49-F238E27FC236}">
                <a16:creationId xmlns:a16="http://schemas.microsoft.com/office/drawing/2014/main" id="{FD5362E4-7CD3-4FF8-8056-B388DCD2B1EA}"/>
              </a:ext>
            </a:extLst>
          </p:cNvPr>
          <p:cNvSpPr txBox="1">
            <a:spLocks/>
          </p:cNvSpPr>
          <p:nvPr/>
        </p:nvSpPr>
        <p:spPr>
          <a:xfrm>
            <a:off x="2148469" y="6462297"/>
            <a:ext cx="10043531" cy="5045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0" i="0" u="none" strike="noStrike" baseline="0" dirty="0">
                <a:latin typeface="Arial" panose="020B0604020202020204" pitchFamily="34" charset="0"/>
                <a:cs typeface="Arial" panose="020B0604020202020204" pitchFamily="34" charset="0"/>
              </a:rPr>
              <a:t>Neuro-QoL, Quality of Life in Neurological Disorders; Q1, first quartile; Q3, third quartile; SD, standard deviation.</a:t>
            </a:r>
          </a:p>
          <a:p>
            <a:r>
              <a:rPr lang="en-US" sz="900" b="0" i="0" u="none" strike="noStrike" baseline="30000" dirty="0">
                <a:latin typeface="Arial" panose="020B0604020202020204" pitchFamily="34" charset="0"/>
                <a:cs typeface="Arial" panose="020B0604020202020204" pitchFamily="34" charset="0"/>
              </a:rPr>
              <a:t>a</a:t>
            </a:r>
            <a:r>
              <a:rPr lang="en-US" sz="900" b="0" i="0" u="none" strike="noStrike" baseline="0" dirty="0">
                <a:latin typeface="Arial" panose="020B0604020202020204" pitchFamily="34" charset="0"/>
                <a:cs typeface="Arial" panose="020B0604020202020204" pitchFamily="34" charset="0"/>
              </a:rPr>
              <a:t>Ability to participate in social roles and activities.</a:t>
            </a:r>
            <a:r>
              <a:rPr lang="en-US" sz="900" b="0" i="0" u="none" strike="noStrike" baseline="30000" dirty="0">
                <a:latin typeface="Arial" panose="020B0604020202020204" pitchFamily="34" charset="0"/>
                <a:cs typeface="Arial" panose="020B0604020202020204" pitchFamily="34" charset="0"/>
              </a:rPr>
              <a:t>b</a:t>
            </a:r>
            <a:r>
              <a:rPr lang="en-US" sz="900" b="0" i="0" u="none" strike="noStrike" baseline="0" dirty="0">
                <a:latin typeface="Arial" panose="020B0604020202020204" pitchFamily="34" charset="0"/>
                <a:cs typeface="Arial" panose="020B0604020202020204" pitchFamily="34" charset="0"/>
              </a:rPr>
              <a:t>Perceptions of self and publicly enacted negativity, prejudice, and discrimination as a result disease-related manifestations. </a:t>
            </a:r>
            <a:endParaRPr lang="en-US" sz="800" dirty="0">
              <a:latin typeface="Arial" panose="020B0604020202020204" pitchFamily="34" charset="0"/>
              <a:cs typeface="Arial" panose="020B0604020202020204" pitchFamily="34" charset="0"/>
            </a:endParaRPr>
          </a:p>
        </p:txBody>
      </p:sp>
      <p:sp>
        <p:nvSpPr>
          <p:cNvPr id="20" name="Slide Number Placeholder 3">
            <a:extLst>
              <a:ext uri="{FF2B5EF4-FFF2-40B4-BE49-F238E27FC236}">
                <a16:creationId xmlns:a16="http://schemas.microsoft.com/office/drawing/2014/main" id="{E5FD0DBA-9241-4ECD-8879-E82D5C3F7DF6}"/>
              </a:ext>
            </a:extLst>
          </p:cNvPr>
          <p:cNvSpPr txBox="1">
            <a:spLocks/>
          </p:cNvSpPr>
          <p:nvPr/>
        </p:nvSpPr>
        <p:spPr>
          <a:xfrm>
            <a:off x="11607190" y="6449179"/>
            <a:ext cx="386459" cy="25193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21DBD8-0D9C-48CD-9AC7-7E7B2C9741CD}" type="slidenum">
              <a:rPr lang="en-US" sz="1400" smtClean="0"/>
              <a:pPr/>
              <a:t>9</a:t>
            </a:fld>
            <a:endParaRPr lang="en-US" sz="1400" dirty="0"/>
          </a:p>
        </p:txBody>
      </p:sp>
    </p:spTree>
    <p:extLst>
      <p:ext uri="{BB962C8B-B14F-4D97-AF65-F5344CB8AC3E}">
        <p14:creationId xmlns:p14="http://schemas.microsoft.com/office/powerpoint/2010/main" val="277985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Jazz Pharmaceuticals">
    <a:dk1>
      <a:srgbClr val="000000"/>
    </a:dk1>
    <a:lt1>
      <a:srgbClr val="FFFFFF"/>
    </a:lt1>
    <a:dk2>
      <a:srgbClr val="44546A"/>
    </a:dk2>
    <a:lt2>
      <a:srgbClr val="E7E6E6"/>
    </a:lt2>
    <a:accent1>
      <a:srgbClr val="880063"/>
    </a:accent1>
    <a:accent2>
      <a:srgbClr val="FFCE00"/>
    </a:accent2>
    <a:accent3>
      <a:srgbClr val="43863E"/>
    </a:accent3>
    <a:accent4>
      <a:srgbClr val="4952A3"/>
    </a:accent4>
    <a:accent5>
      <a:srgbClr val="8E9337"/>
    </a:accent5>
    <a:accent6>
      <a:srgbClr val="925EA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2CA0A47C104D4B98EBFB72F4D90A24" ma:contentTypeVersion="19" ma:contentTypeDescription="Create a new document." ma:contentTypeScope="" ma:versionID="41669efe36d12f15e71200859872f293">
  <xsd:schema xmlns:xsd="http://www.w3.org/2001/XMLSchema" xmlns:xs="http://www.w3.org/2001/XMLSchema" xmlns:p="http://schemas.microsoft.com/office/2006/metadata/properties" xmlns:ns2="a1e6a4dd-89d1-419a-a969-78e5cfcf0beb" xmlns:ns3="e04895bf-3e81-408c-a322-83fbbddf9c9e" targetNamespace="http://schemas.microsoft.com/office/2006/metadata/properties" ma:root="true" ma:fieldsID="e5eaff29282673972c66d42986f2744a" ns2:_="" ns3:_="">
    <xsd:import namespace="a1e6a4dd-89d1-419a-a969-78e5cfcf0beb"/>
    <xsd:import namespace="e04895bf-3e81-408c-a322-83fbbddf9c9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Contents" minOccurs="0"/>
                <xsd:element ref="ns2:MediaServiceAutoKeyPoints" minOccurs="0"/>
                <xsd:element ref="ns2:MediaServiceKeyPoints" minOccurs="0"/>
                <xsd:element ref="ns3:Task" minOccurs="0"/>
                <xsd:element ref="ns3:Notes1"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e6a4dd-89d1-419a-a969-78e5cfcf0b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Contents" ma:index="12" nillable="true" ma:displayName="Contents" ma:format="Dropdown" ma:internalName="Contents">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04895bf-3e81-408c-a322-83fbbddf9c9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sk" ma:index="15" nillable="true" ma:displayName="Version details" ma:format="Dropdown" ma:internalName="Task">
      <xsd:simpleType>
        <xsd:restriction base="dms:Choice">
          <xsd:enumeration value="TEMPLATE"/>
          <xsd:enumeration value="MW completed"/>
          <xsd:enumeration value="MD review completed"/>
          <xsd:enumeration value="Edit/FC completed"/>
          <xsd:enumeration value="Med review of queries completed"/>
          <xsd:enumeration value="Edit completed"/>
          <xsd:enumeration value="Med sign off completed"/>
          <xsd:enumeration value="Final internal version"/>
          <xsd:enumeration value="External review"/>
          <xsd:enumeration value="Cold read completed"/>
          <xsd:enumeration value="FINAL completed version"/>
        </xsd:restriction>
      </xsd:simpleType>
    </xsd:element>
    <xsd:element name="Notes1" ma:index="16" nillable="true" ma:displayName="Other comments" ma:format="Dropdown" ma:internalName="Notes1">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ntents xmlns="a1e6a4dd-89d1-419a-a969-78e5cfcf0beb" xsi:nil="true"/>
    <Notes1 xmlns="e04895bf-3e81-408c-a322-83fbbddf9c9e" xsi:nil="true"/>
    <Task xmlns="e04895bf-3e81-408c-a322-83fbbddf9c9e" xsi:nil="true"/>
  </documentManagement>
</p:properties>
</file>

<file path=customXml/itemProps1.xml><?xml version="1.0" encoding="utf-8"?>
<ds:datastoreItem xmlns:ds="http://schemas.openxmlformats.org/officeDocument/2006/customXml" ds:itemID="{33BAF111-284E-4A14-BCC9-D65B1CF4B0DB}"/>
</file>

<file path=customXml/itemProps2.xml><?xml version="1.0" encoding="utf-8"?>
<ds:datastoreItem xmlns:ds="http://schemas.openxmlformats.org/officeDocument/2006/customXml" ds:itemID="{B40EFD74-26B4-4F20-97F5-7C266F2ACD1A}"/>
</file>

<file path=customXml/itemProps3.xml><?xml version="1.0" encoding="utf-8"?>
<ds:datastoreItem xmlns:ds="http://schemas.openxmlformats.org/officeDocument/2006/customXml" ds:itemID="{CFD71C20-B5E5-4DEA-9E72-057EAA239C7B}"/>
</file>

<file path=docProps/app.xml><?xml version="1.0" encoding="utf-8"?>
<Properties xmlns="http://schemas.openxmlformats.org/officeDocument/2006/extended-properties" xmlns:vt="http://schemas.openxmlformats.org/officeDocument/2006/docPropsVTypes">
  <TotalTime>2067</TotalTime>
  <Words>2139</Words>
  <Application>Microsoft Office PowerPoint</Application>
  <PresentationFormat>Widescreen</PresentationFormat>
  <Paragraphs>237</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News Gothic MT</vt:lpstr>
      <vt:lpstr>Office Theme</vt:lpstr>
      <vt:lpstr>PowerPoint Presentation</vt:lpstr>
      <vt:lpstr>Impairment in Functioning and Quality of Life in Patients With Idiopathic Hypersomnia: the Real World Idiopathic Hypersomnia Outcomes Study (ARISE) </vt:lpstr>
      <vt:lpstr>Conflicts of Interest and Disclosures</vt:lpstr>
      <vt:lpstr>Background and Objective</vt:lpstr>
      <vt:lpstr>Methods</vt:lpstr>
      <vt:lpstr>Demographic and Participant Characteristics</vt:lpstr>
      <vt:lpstr>Demographic and Participant Characteristics (Cont’d)</vt:lpstr>
      <vt:lpstr>Medication Usage for Idiopathic Hypersomnia</vt:lpstr>
      <vt:lpstr>Neuro-QoL Social Rolesa and Stigmab Domains</vt:lpstr>
      <vt:lpstr>FOSQ-10 Score in Participants With Idiopathic Hypersomnia</vt:lpstr>
      <vt:lpstr>WPAI:SHP Scoresa in Participants With Idiopathic Hypersomnia</vt:lpstr>
      <vt:lpstr>BC-CCI Score in Participants With Idiopathic Hypersomnia</vt:lpstr>
      <vt:lpstr>PHQ-9 Score in Participants With Idiopathic Hypersomnia</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Hopwood</dc:creator>
  <cp:lastModifiedBy>Sean Anderson</cp:lastModifiedBy>
  <cp:revision>96</cp:revision>
  <dcterms:created xsi:type="dcterms:W3CDTF">2020-08-18T15:37:36Z</dcterms:created>
  <dcterms:modified xsi:type="dcterms:W3CDTF">2022-03-03T19:33:52Z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0x010100712CA0A47C104D4B98EBFB72F4D90A24</vt:lpwstr>
  </property>
</Properties>
</file>